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44A0AC-994D-7209-D8AA-8D9D4C401CC8}" v="84" dt="2022-12-03T02:00:11.2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hry Maria Virginia Benitez Navarro" userId="S::rbenitez@uacj.mx::00cad124-3210-427e-b876-5a00f0b913b9" providerId="AD" clId="Web-{CA44A0AC-994D-7209-D8AA-8D9D4C401CC8}"/>
    <pc:docChg chg="modSld">
      <pc:chgData name="Rohry Maria Virginia Benitez Navarro" userId="S::rbenitez@uacj.mx::00cad124-3210-427e-b876-5a00f0b913b9" providerId="AD" clId="Web-{CA44A0AC-994D-7209-D8AA-8D9D4C401CC8}" dt="2022-12-03T01:59:58.824" v="18"/>
      <pc:docMkLst>
        <pc:docMk/>
      </pc:docMkLst>
      <pc:sldChg chg="addSp delSp modSp mod setBg">
        <pc:chgData name="Rohry Maria Virginia Benitez Navarro" userId="S::rbenitez@uacj.mx::00cad124-3210-427e-b876-5a00f0b913b9" providerId="AD" clId="Web-{CA44A0AC-994D-7209-D8AA-8D9D4C401CC8}" dt="2022-12-03T01:59:58.824" v="18"/>
        <pc:sldMkLst>
          <pc:docMk/>
          <pc:sldMk cId="1170480921" sldId="259"/>
        </pc:sldMkLst>
        <pc:spChg chg="mod">
          <ac:chgData name="Rohry Maria Virginia Benitez Navarro" userId="S::rbenitez@uacj.mx::00cad124-3210-427e-b876-5a00f0b913b9" providerId="AD" clId="Web-{CA44A0AC-994D-7209-D8AA-8D9D4C401CC8}" dt="2022-12-03T01:59:10.478" v="2"/>
          <ac:spMkLst>
            <pc:docMk/>
            <pc:sldMk cId="1170480921" sldId="259"/>
            <ac:spMk id="2" creationId="{D6C8F93B-5072-EF15-E75D-F316F7C49B19}"/>
          </ac:spMkLst>
        </pc:spChg>
        <pc:graphicFrameChg chg="del">
          <ac:chgData name="Rohry Maria Virginia Benitez Navarro" userId="S::rbenitez@uacj.mx::00cad124-3210-427e-b876-5a00f0b913b9" providerId="AD" clId="Web-{CA44A0AC-994D-7209-D8AA-8D9D4C401CC8}" dt="2022-12-03T01:58:52.009" v="0"/>
          <ac:graphicFrameMkLst>
            <pc:docMk/>
            <pc:sldMk cId="1170480921" sldId="259"/>
            <ac:graphicFrameMk id="4" creationId="{F759E040-5135-1201-4207-2B969C14A156}"/>
          </ac:graphicFrameMkLst>
        </pc:graphicFrameChg>
        <pc:graphicFrameChg chg="add mod modGraphic">
          <ac:chgData name="Rohry Maria Virginia Benitez Navarro" userId="S::rbenitez@uacj.mx::00cad124-3210-427e-b876-5a00f0b913b9" providerId="AD" clId="Web-{CA44A0AC-994D-7209-D8AA-8D9D4C401CC8}" dt="2022-12-03T01:59:58.824" v="18"/>
          <ac:graphicFrameMkLst>
            <pc:docMk/>
            <pc:sldMk cId="1170480921" sldId="259"/>
            <ac:graphicFrameMk id="5" creationId="{70A4B0E0-DE25-017A-1CF9-DFD3F59ECD4A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93343-68D9-E118-8C96-418C6845CA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FC5791-0BC9-1F35-2C06-9A9C0B09C7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17E96-1860-0844-325E-27CEF61F9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8CF4C-31D8-7E4E-0907-E24D288E6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FB419-3659-CBFC-AA76-93724220D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956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3035E-3531-2B86-4F6D-9F0807B9A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102A65-42F2-7D0B-58A0-DE99490D9D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15EF7-21C0-22B0-2833-AF3BB706B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62B93-E58B-6FDA-7A1D-BEA3B1660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2DF24-877A-B7C2-1AC1-F83D07807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116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EDC2B1-0F4B-9A89-0A95-9FA979067B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5A5D6-0075-ED5C-15F1-0B4085966B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C8907-6738-EF22-D257-2F6BF5070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8AA95-0423-0F70-C000-E7ADD5CDD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3167F-CAED-6AC0-EA2E-882459A82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723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BE40B-F87D-0A45-7C92-C3EA975AC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F9D68-E723-DB32-C3CC-9A80AC7CD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D2C86-40AC-4F79-5687-CF0978289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D7DF4-531A-63AA-BC47-22D4A0B7B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D151C-28A6-A813-EC35-B675FC2E4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07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7B12F-C5DC-D783-0B7B-A67196739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7E6510-1BD1-6D48-A954-C183678F4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02E71-0EF9-4637-5B32-3607DD6C0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6C094-29C8-A9CA-4476-463F7D9C5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B5566-AFC4-2DEC-52E7-FFA607259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9884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56F9B-2B3D-7DF8-6A43-F96C1D32A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AD978-3ED4-2F83-6BE3-0C4715E748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E8CA7D-D60A-C663-5BBD-5FF1CE192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C8A48B-7681-7ABD-CA95-EB42CF838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C3946F-1A06-736D-83F0-4B89BB55B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EC1EDF-35D1-9BED-2648-CEBCF2674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0096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6C3C1-DE48-E13B-6299-104DE8CCA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AEDBA-5E96-A3BC-305C-B2DC3495E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D2D1F9-5EEF-0D2A-7CD2-715AA92A66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C075C0-05D8-1955-0C1A-235F9E6BF4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5C2FAE-3043-A59C-5959-D0EA55B37B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9BD133-8401-A90A-3661-84A52F172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6011D3-BD93-023B-CCD1-8A190CA2A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6B7C61-26BC-F059-B294-C8EB457C1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815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3D253-DA0F-F70B-2F4D-029EFDAA9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3D843F-CD0C-6D46-23B7-5480D2D2F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C78A6E-CE45-1E7F-3DB4-53023434F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B55B1-8A16-1FC1-B3FD-2B5503CC3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03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62A6A8-CAC8-C01A-CA51-AE2FF9564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A94E16-DA3D-FE5B-F700-E2192B54C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898E9-3A60-EDDF-E698-00E38C705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6936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0F840-68FB-6163-F69A-F04556E35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5CEB2-9B48-14F7-161D-DC933301B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01321A-7DDF-E0FB-016C-4A4A6FC730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79B16A-8935-910A-158D-BD18632AA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2CF596-CC28-BC7F-0325-4276B51D9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DDE1B8-8B45-CAA3-43F2-C448990B2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776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8024A-03BE-EDF6-01C6-1A7EB74ED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E6E2DF-A764-DCB9-BF1E-F80F542FA4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D5B1AA-2AD5-D2BD-EEB8-3E65942AA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023E5D-E569-8287-3705-BC3EFB5F6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5B3D69-0E3C-FE06-8AC6-84EFD99D6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782CB8-28DB-8F56-D10E-524F403A2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569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8D7A9B-DB26-D9E1-BC72-37A27E07A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9CBC5C-0353-B82A-39C0-77EC66221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1352E-B89E-387E-B6A1-C2B45140DD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EE0F5-BC79-15C1-48EF-B0E26B604D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6C1AD-1858-9B39-C81E-299EAA03BC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095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659CB-DF3D-A608-FEBA-3E8029C585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Guía del curso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28C3B9-9D45-3844-7C01-0E5858F759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Semana 9</a:t>
            </a:r>
          </a:p>
          <a:p>
            <a:r>
              <a:rPr lang="es-MX" dirty="0"/>
              <a:t>Enero-Junio</a:t>
            </a:r>
          </a:p>
        </p:txBody>
      </p:sp>
    </p:spTree>
    <p:extLst>
      <p:ext uri="{BB962C8B-B14F-4D97-AF65-F5344CB8AC3E}">
        <p14:creationId xmlns:p14="http://schemas.microsoft.com/office/powerpoint/2010/main" val="277323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BDA42-982C-1741-B3F3-9BECBA72F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Actividad JB4. Ejercicio de citas y referencias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3B012-3493-C2FA-B18C-ED00A589F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/>
              <a:t>Recursos</a:t>
            </a:r>
          </a:p>
          <a:p>
            <a:r>
              <a:rPr lang="es-MX" dirty="0"/>
              <a:t>PDF</a:t>
            </a:r>
          </a:p>
          <a:p>
            <a:pPr lvl="1"/>
            <a:r>
              <a:rPr lang="es-MX" dirty="0"/>
              <a:t>Extracto del </a:t>
            </a:r>
            <a:r>
              <a:rPr lang="es-ES" dirty="0"/>
              <a:t>Manual para el uso de lenguaje incluyente y con perspectiva de género</a:t>
            </a:r>
            <a:endParaRPr lang="es-MX" dirty="0"/>
          </a:p>
          <a:p>
            <a:r>
              <a:rPr lang="es-MX" dirty="0"/>
              <a:t>Web</a:t>
            </a:r>
          </a:p>
          <a:p>
            <a:pPr lvl="1"/>
            <a:r>
              <a:rPr lang="es-MX" dirty="0"/>
              <a:t>Guía Normas APA 7ª Edición 2020</a:t>
            </a:r>
          </a:p>
          <a:p>
            <a:r>
              <a:rPr lang="es-MX" dirty="0"/>
              <a:t>Word</a:t>
            </a:r>
          </a:p>
          <a:p>
            <a:pPr lvl="1"/>
            <a:r>
              <a:rPr lang="es-MX" dirty="0"/>
              <a:t>Ejercicios de </a:t>
            </a:r>
            <a:r>
              <a:rPr lang="es-ES" dirty="0"/>
              <a:t>citas y referencias</a:t>
            </a:r>
            <a:endParaRPr lang="es-MX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60852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DFE38-4EFF-3CF4-491A-F2C5BC0F9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Actividad JB4. Ejercicio de citas y referencias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AAC2D-B292-AA14-8EC8-E56371814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ES" sz="3300" b="1" dirty="0"/>
              <a:t>Indicaciones</a:t>
            </a:r>
          </a:p>
          <a:p>
            <a:pPr marL="514350" indent="-514350">
              <a:buFont typeface="+mj-lt"/>
              <a:buAutoNum type="arabicPeriod"/>
            </a:pPr>
            <a:endParaRPr lang="es-ES" dirty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dirty="0"/>
              <a:t>Lee con atención el documento “Extracto del Manual para el uso de lenguaje incluyente y con perspectiva de género”. En la “Guía: Normas APA Séptima 7.ª Edición 2020”, revisa los apartados de </a:t>
            </a:r>
            <a:r>
              <a:rPr lang="es-ES" b="1" dirty="0"/>
              <a:t>¿Cómo citar?</a:t>
            </a:r>
            <a:r>
              <a:rPr lang="es-ES" dirty="0"/>
              <a:t> (págs. 10-22) y </a:t>
            </a:r>
            <a:r>
              <a:rPr lang="es-ES" b="1" dirty="0"/>
              <a:t>Lista de referencias</a:t>
            </a:r>
            <a:r>
              <a:rPr lang="es-ES" dirty="0"/>
              <a:t> (sobre todo las páginas 28, 30, 43-44). Con ellos te ayudarás a realizar los ejercicios de citación.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dirty="0"/>
              <a:t>Una vez que hayas revisado el material, descarga el documento </a:t>
            </a:r>
            <a:r>
              <a:rPr lang="es-ES" u="sng" dirty="0"/>
              <a:t>Ejercicios de citas y referencias</a:t>
            </a:r>
            <a:r>
              <a:rPr lang="es-ES" dirty="0"/>
              <a:t> y realiza las actividades que se indican en él.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lphaLcParenR"/>
            </a:pPr>
            <a:r>
              <a:rPr lang="es-ES" dirty="0"/>
              <a:t>Busca  en internet 4 textos informativos (publicados en periódicos, revistas o sitios noticiosos).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lphaLcParenR"/>
            </a:pPr>
            <a:r>
              <a:rPr lang="es-ES" dirty="0"/>
              <a:t>Sigue las instrucciones del documento </a:t>
            </a:r>
            <a:r>
              <a:rPr lang="es-ES" u="sng" dirty="0"/>
              <a:t>Ejercicios de citas y referencias</a:t>
            </a:r>
            <a:r>
              <a:rPr lang="es-ES" dirty="0"/>
              <a:t> y haz las citas como se indican en él.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dirty="0"/>
              <a:t>Si el trabajo no aborda este tema o no sigue el formato, se asignará una calificación de 0.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dirty="0"/>
              <a:t>Revisa que las citas estén bien hechas, así como las referencias, que estas últimas cuenten con todos los datos, incluida la URL, y que sigan el estilo APA. Guarda tu documento en PDF y entrégalo en la actividad B4. Ejercicios de citas y referencias.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Una vez calificada tu tarea, revisa las observaciones que haya hecho tu profesor/a.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38185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8F93B-5072-EF15-E75D-F316F7C49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Criterios de evaluación y ponderación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0A4B0E0-DE25-017A-1CF9-DFD3F59ECD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788433"/>
              </p:ext>
            </p:extLst>
          </p:nvPr>
        </p:nvGraphicFramePr>
        <p:xfrm>
          <a:off x="1090819" y="1863801"/>
          <a:ext cx="10010364" cy="444389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161479">
                  <a:extLst>
                    <a:ext uri="{9D8B030D-6E8A-4147-A177-3AD203B41FA5}">
                      <a16:colId xmlns:a16="http://schemas.microsoft.com/office/drawing/2014/main" val="1589754195"/>
                    </a:ext>
                  </a:extLst>
                </a:gridCol>
                <a:gridCol w="1183367">
                  <a:extLst>
                    <a:ext uri="{9D8B030D-6E8A-4147-A177-3AD203B41FA5}">
                      <a16:colId xmlns:a16="http://schemas.microsoft.com/office/drawing/2014/main" val="3713072363"/>
                    </a:ext>
                  </a:extLst>
                </a:gridCol>
                <a:gridCol w="981448">
                  <a:extLst>
                    <a:ext uri="{9D8B030D-6E8A-4147-A177-3AD203B41FA5}">
                      <a16:colId xmlns:a16="http://schemas.microsoft.com/office/drawing/2014/main" val="2507546202"/>
                    </a:ext>
                  </a:extLst>
                </a:gridCol>
                <a:gridCol w="981448">
                  <a:extLst>
                    <a:ext uri="{9D8B030D-6E8A-4147-A177-3AD203B41FA5}">
                      <a16:colId xmlns:a16="http://schemas.microsoft.com/office/drawing/2014/main" val="2154082574"/>
                    </a:ext>
                  </a:extLst>
                </a:gridCol>
                <a:gridCol w="981448">
                  <a:extLst>
                    <a:ext uri="{9D8B030D-6E8A-4147-A177-3AD203B41FA5}">
                      <a16:colId xmlns:a16="http://schemas.microsoft.com/office/drawing/2014/main" val="762629482"/>
                    </a:ext>
                  </a:extLst>
                </a:gridCol>
                <a:gridCol w="1171701">
                  <a:extLst>
                    <a:ext uri="{9D8B030D-6E8A-4147-A177-3AD203B41FA5}">
                      <a16:colId xmlns:a16="http://schemas.microsoft.com/office/drawing/2014/main" val="464272827"/>
                    </a:ext>
                  </a:extLst>
                </a:gridCol>
                <a:gridCol w="1549473">
                  <a:extLst>
                    <a:ext uri="{9D8B030D-6E8A-4147-A177-3AD203B41FA5}">
                      <a16:colId xmlns:a16="http://schemas.microsoft.com/office/drawing/2014/main" val="1128400155"/>
                    </a:ext>
                  </a:extLst>
                </a:gridCol>
              </a:tblGrid>
              <a:tr h="1997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Rubros / Puntaje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5 puntos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4 puntos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3 puntos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2 puntos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1 punto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0 puntos</a:t>
                      </a:r>
                    </a:p>
                  </a:txBody>
                  <a:tcPr marL="44055" marR="44055" marT="0" marB="0"/>
                </a:tc>
                <a:extLst>
                  <a:ext uri="{0D108BD9-81ED-4DB2-BD59-A6C34878D82A}">
                    <a16:rowId xmlns:a16="http://schemas.microsoft.com/office/drawing/2014/main" val="3571765171"/>
                  </a:ext>
                </a:extLst>
              </a:tr>
              <a:tr h="7283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Cita larga parentética: 40 palabras o más, margen extendido, referencia corta entre paréntesis, corresponde al texto, texto informativo 1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Cumple con los 5 criterios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Cumple con 4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Cumple con 3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Cumple con 2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Cumple con 1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No lo hizo</a:t>
                      </a:r>
                    </a:p>
                  </a:txBody>
                  <a:tcPr marL="44055" marR="44055" marT="0" marB="0"/>
                </a:tc>
                <a:extLst>
                  <a:ext uri="{0D108BD9-81ED-4DB2-BD59-A6C34878D82A}">
                    <a16:rowId xmlns:a16="http://schemas.microsoft.com/office/drawing/2014/main" val="844750807"/>
                  </a:ext>
                </a:extLst>
              </a:tr>
              <a:tr h="5521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Cita larga narrativa: 40 palabras o más, margen extendido, referencia en el texto, corresponde al texto, texto informativo 2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Cumple con los 5 criterios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Cumple con 4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Cumple con 3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Cumple con 2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Cumple con 1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No lo hizo</a:t>
                      </a:r>
                    </a:p>
                  </a:txBody>
                  <a:tcPr marL="44055" marR="44055" marT="0" marB="0"/>
                </a:tc>
                <a:extLst>
                  <a:ext uri="{0D108BD9-81ED-4DB2-BD59-A6C34878D82A}">
                    <a16:rowId xmlns:a16="http://schemas.microsoft.com/office/drawing/2014/main" val="2281474399"/>
                  </a:ext>
                </a:extLst>
              </a:tr>
              <a:tr h="7283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Cita corta parentética: Menos de 40 palabras, entre comillas, referencia corta entre paréntesis, corresponde al texto, texto informativo 3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Cumple con los 5 criterios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Cumple con 4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Cumple con 3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Cumple con 2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Cumple con 1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No lo hizo</a:t>
                      </a:r>
                    </a:p>
                  </a:txBody>
                  <a:tcPr marL="44055" marR="44055" marT="0" marB="0"/>
                </a:tc>
                <a:extLst>
                  <a:ext uri="{0D108BD9-81ED-4DB2-BD59-A6C34878D82A}">
                    <a16:rowId xmlns:a16="http://schemas.microsoft.com/office/drawing/2014/main" val="3599233945"/>
                  </a:ext>
                </a:extLst>
              </a:tr>
              <a:tr h="5521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Cita corta narrativa: Menos de 40 palabras, entre comillas, referencia en el texto, corresponde al texto, texto informativo 4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Cumple con los 5 criterios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Cumple con 4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Cumple con 3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Cumple con 2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Cumple con 1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No lo hizo</a:t>
                      </a:r>
                    </a:p>
                  </a:txBody>
                  <a:tcPr marL="44055" marR="44055" marT="0" marB="0"/>
                </a:tc>
                <a:extLst>
                  <a:ext uri="{0D108BD9-81ED-4DB2-BD59-A6C34878D82A}">
                    <a16:rowId xmlns:a16="http://schemas.microsoft.com/office/drawing/2014/main" val="1920365461"/>
                  </a:ext>
                </a:extLst>
              </a:tr>
              <a:tr h="5521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Cita indirecta de una de las citas: palabras propias, interpretación coherente, referencia corta, corresponde al texto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Cumple con los 5 criterios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Cumple con 4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Cumple con 3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Cumple con 2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Cumple con 1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No lo hizo</a:t>
                      </a:r>
                    </a:p>
                  </a:txBody>
                  <a:tcPr marL="44055" marR="44055" marT="0" marB="0"/>
                </a:tc>
                <a:extLst>
                  <a:ext uri="{0D108BD9-81ED-4DB2-BD59-A6C34878D82A}">
                    <a16:rowId xmlns:a16="http://schemas.microsoft.com/office/drawing/2014/main" val="3545897000"/>
                  </a:ext>
                </a:extLst>
              </a:tr>
              <a:tr h="5521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Lista de referencias: 5 referencias de textos informativos completas en estilo APA con URL, correspondientes a las citas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5 referencias bien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4 referencias bien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3 referencias bien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2 referencias bien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1 referencia bien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No lo hizo</a:t>
                      </a:r>
                    </a:p>
                  </a:txBody>
                  <a:tcPr marL="44055" marR="44055" marT="0" marB="0"/>
                </a:tc>
                <a:extLst>
                  <a:ext uri="{0D108BD9-81ED-4DB2-BD59-A6C34878D82A}">
                    <a16:rowId xmlns:a16="http://schemas.microsoft.com/office/drawing/2014/main" val="1126869187"/>
                  </a:ext>
                </a:extLst>
              </a:tr>
              <a:tr h="1997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Orden alfabético de las referencias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Sin errores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1 error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-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2 errores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-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No lo hizo</a:t>
                      </a:r>
                    </a:p>
                  </a:txBody>
                  <a:tcPr marL="44055" marR="44055" marT="0" marB="0"/>
                </a:tc>
                <a:extLst>
                  <a:ext uri="{0D108BD9-81ED-4DB2-BD59-A6C34878D82A}">
                    <a16:rowId xmlns:a16="http://schemas.microsoft.com/office/drawing/2014/main" val="1037934936"/>
                  </a:ext>
                </a:extLst>
              </a:tr>
              <a:tr h="3759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Formato: tipo y tamaño de letra, interlineado, márgenes, en PDF.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Sin errores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1 error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2 errores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3 errores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4 errores</a:t>
                      </a:r>
                    </a:p>
                  </a:txBody>
                  <a:tcPr marL="44055" marR="440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Más de 4 errores/No lo hizo</a:t>
                      </a:r>
                    </a:p>
                  </a:txBody>
                  <a:tcPr marL="44055" marR="44055" marT="0" marB="0"/>
                </a:tc>
                <a:extLst>
                  <a:ext uri="{0D108BD9-81ED-4DB2-BD59-A6C34878D82A}">
                    <a16:rowId xmlns:a16="http://schemas.microsoft.com/office/drawing/2014/main" val="2661697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480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593</Words>
  <Application>Microsoft Office PowerPoint</Application>
  <PresentationFormat>Panorámica</PresentationFormat>
  <Paragraphs>85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Guía del curso</vt:lpstr>
      <vt:lpstr>Actividad JB4. Ejercicio de citas y referencias</vt:lpstr>
      <vt:lpstr>Actividad JB4. Ejercicio de citas y referencias</vt:lpstr>
      <vt:lpstr>Criterios de evaluación y ponderación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Guía del curso</dc:title>
  <dc:creator>Rohry Maria Virginia Benitez Navarro</dc:creator>
  <cp:lastModifiedBy>Norma Araceli Muñoz Luna</cp:lastModifiedBy>
  <cp:revision>45</cp:revision>
  <dcterms:created xsi:type="dcterms:W3CDTF">2022-11-04T23:17:05Z</dcterms:created>
  <dcterms:modified xsi:type="dcterms:W3CDTF">2022-12-06T17:22:58Z</dcterms:modified>
</cp:coreProperties>
</file>