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5" r:id="rId2"/>
    <p:sldId id="266" r:id="rId3"/>
    <p:sldId id="285" r:id="rId4"/>
    <p:sldId id="286" r:id="rId5"/>
    <p:sldId id="288" r:id="rId6"/>
    <p:sldId id="303" r:id="rId7"/>
    <p:sldId id="298" r:id="rId8"/>
    <p:sldId id="293" r:id="rId9"/>
    <p:sldId id="295" r:id="rId10"/>
    <p:sldId id="302" r:id="rId11"/>
    <p:sldId id="296" r:id="rId1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FFCC00"/>
    <a:srgbClr val="FF6600"/>
    <a:srgbClr val="EBC211"/>
    <a:srgbClr val="8F7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82739" autoAdjust="0"/>
  </p:normalViewPr>
  <p:slideViewPr>
    <p:cSldViewPr snapToGrid="0" snapToObjects="1">
      <p:cViewPr varScale="1">
        <p:scale>
          <a:sx n="126" d="100"/>
          <a:sy n="126" d="100"/>
        </p:scale>
        <p:origin x="119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D396F-2A90-104B-AC96-10F48981C16E}" type="doc">
      <dgm:prSet loTypeId="urn:microsoft.com/office/officeart/2005/8/layout/lis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87864DB-E8D6-5740-9D1B-C0B47228FC6E}">
      <dgm:prSet phldrT="[Texto]" custT="1"/>
      <dgm:spPr/>
      <dgm:t>
        <a:bodyPr/>
        <a:lstStyle/>
        <a:p>
          <a:r>
            <a:rPr lang="es-ES_tradnl" sz="1400" dirty="0" smtClean="0">
              <a:solidFill>
                <a:schemeClr val="tx1"/>
              </a:solidFill>
              <a:ea typeface="Times New Roman" charset="0"/>
              <a:cs typeface="Times New Roman" charset="0"/>
            </a:rPr>
            <a:t>El género produce un imaginario social que produce concepciones sociales y culturales sobre la masculinidad y feminidad, y es usado para justificar la discriminación por sexo (sexismo) y por prácticas sexuales (homofobia).</a:t>
          </a:r>
          <a:endParaRPr lang="es-MX" sz="1400" dirty="0">
            <a:solidFill>
              <a:schemeClr val="tx1"/>
            </a:solidFill>
          </a:endParaRPr>
        </a:p>
      </dgm:t>
    </dgm:pt>
    <dgm:pt modelId="{790F0958-242B-A440-A757-2298B9DE98EF}" type="parTrans" cxnId="{02EFAC0A-7C73-1F49-8717-A2A4F20BE841}">
      <dgm:prSet/>
      <dgm:spPr/>
      <dgm:t>
        <a:bodyPr/>
        <a:lstStyle/>
        <a:p>
          <a:endParaRPr lang="es-MX"/>
        </a:p>
      </dgm:t>
    </dgm:pt>
    <dgm:pt modelId="{DC7EA5CD-D41C-B745-9E90-66DE6C6E47CE}" type="sibTrans" cxnId="{02EFAC0A-7C73-1F49-8717-A2A4F20BE841}">
      <dgm:prSet/>
      <dgm:spPr/>
      <dgm:t>
        <a:bodyPr/>
        <a:lstStyle/>
        <a:p>
          <a:endParaRPr lang="es-MX"/>
        </a:p>
      </dgm:t>
    </dgm:pt>
    <dgm:pt modelId="{D4B9CFBC-DBB4-E64A-A26C-D21970EA601C}">
      <dgm:prSet phldrT="[Texto]" custT="1"/>
      <dgm:spPr/>
      <dgm:t>
        <a:bodyPr/>
        <a:lstStyle/>
        <a:p>
          <a:r>
            <a:rPr lang="es-ES_tradnl" sz="1400" dirty="0" smtClean="0">
              <a:solidFill>
                <a:srgbClr val="000000"/>
              </a:solidFill>
              <a:ea typeface="Times New Roman" charset="0"/>
              <a:cs typeface="Times New Roman" charset="0"/>
            </a:rPr>
            <a:t>Hombres y mujeres contribuimos a la discriminación al reproducir este orden simbólico. Ya que muchas de estas creencias y costumbres reflejan tradiciones sexistas, homófobas y machistas que se encuentran insertas en la cultura.</a:t>
          </a:r>
          <a:endParaRPr lang="es-MX" sz="1400" dirty="0">
            <a:solidFill>
              <a:srgbClr val="000000"/>
            </a:solidFill>
          </a:endParaRPr>
        </a:p>
      </dgm:t>
    </dgm:pt>
    <dgm:pt modelId="{785957C0-F867-704E-A500-E91A5DCC63AB}" type="parTrans" cxnId="{3F882785-AB47-F941-9BBD-2E27C3B2DE9A}">
      <dgm:prSet/>
      <dgm:spPr/>
      <dgm:t>
        <a:bodyPr/>
        <a:lstStyle/>
        <a:p>
          <a:endParaRPr lang="es-MX"/>
        </a:p>
      </dgm:t>
    </dgm:pt>
    <dgm:pt modelId="{5615BD5A-1135-2B45-B189-195D807934CC}" type="sibTrans" cxnId="{3F882785-AB47-F941-9BBD-2E27C3B2DE9A}">
      <dgm:prSet/>
      <dgm:spPr/>
      <dgm:t>
        <a:bodyPr/>
        <a:lstStyle/>
        <a:p>
          <a:endParaRPr lang="es-MX"/>
        </a:p>
      </dgm:t>
    </dgm:pt>
    <dgm:pt modelId="{F263B6F7-7906-D045-AC3A-A89975814B83}">
      <dgm:prSet phldrT="[Texto]" custT="1"/>
      <dgm:spPr/>
      <dgm:t>
        <a:bodyPr/>
        <a:lstStyle/>
        <a:p>
          <a:r>
            <a:rPr lang="es-ES_tradnl" sz="1400" dirty="0" smtClean="0">
              <a:solidFill>
                <a:srgbClr val="000000"/>
              </a:solidFill>
              <a:ea typeface="Times New Roman" charset="0"/>
              <a:cs typeface="Times New Roman" charset="0"/>
            </a:rPr>
            <a:t>Imponemos la “masculinidad” a los cuerpos de los machos humanos y la “feminidad a los cuerpos de las hembras humanas. Es pues una construcción social biologizada, puesto que legitimamos la eficacia masculina y su relación de dominación a partir de la descripción biológica.</a:t>
          </a:r>
          <a:endParaRPr lang="es-MX" sz="1400" dirty="0">
            <a:solidFill>
              <a:srgbClr val="000000"/>
            </a:solidFill>
          </a:endParaRPr>
        </a:p>
      </dgm:t>
    </dgm:pt>
    <dgm:pt modelId="{C6C3D6FD-BC92-0B4E-8830-74FDAD815C75}" type="parTrans" cxnId="{D0A571AC-2B56-D541-B23E-87DD5A1AA3C5}">
      <dgm:prSet/>
      <dgm:spPr/>
      <dgm:t>
        <a:bodyPr/>
        <a:lstStyle/>
        <a:p>
          <a:endParaRPr lang="es-MX"/>
        </a:p>
      </dgm:t>
    </dgm:pt>
    <dgm:pt modelId="{70945134-7002-4246-98E7-A124352B01E3}" type="sibTrans" cxnId="{D0A571AC-2B56-D541-B23E-87DD5A1AA3C5}">
      <dgm:prSet/>
      <dgm:spPr/>
      <dgm:t>
        <a:bodyPr/>
        <a:lstStyle/>
        <a:p>
          <a:endParaRPr lang="es-MX"/>
        </a:p>
      </dgm:t>
    </dgm:pt>
    <dgm:pt modelId="{0172C2E0-5EDC-3D45-B7CB-F65E75779D04}" type="pres">
      <dgm:prSet presAssocID="{F2FD396F-2A90-104B-AC96-10F48981C1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0242012-53D9-1241-B262-6F6B52A36A7F}" type="pres">
      <dgm:prSet presAssocID="{687864DB-E8D6-5740-9D1B-C0B47228FC6E}" presName="parentLin" presStyleCnt="0"/>
      <dgm:spPr/>
    </dgm:pt>
    <dgm:pt modelId="{29A3267A-63D9-6340-B78D-4744C2A50102}" type="pres">
      <dgm:prSet presAssocID="{687864DB-E8D6-5740-9D1B-C0B47228FC6E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DD014DF-4775-B745-8AA0-B9EA3052405A}" type="pres">
      <dgm:prSet presAssocID="{687864DB-E8D6-5740-9D1B-C0B47228FC6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FE9715-078C-D94B-8299-CC6E31993BE4}" type="pres">
      <dgm:prSet presAssocID="{687864DB-E8D6-5740-9D1B-C0B47228FC6E}" presName="negativeSpace" presStyleCnt="0"/>
      <dgm:spPr/>
    </dgm:pt>
    <dgm:pt modelId="{AB7987D3-E7B4-D34E-A3CD-743FEA24791C}" type="pres">
      <dgm:prSet presAssocID="{687864DB-E8D6-5740-9D1B-C0B47228FC6E}" presName="childText" presStyleLbl="conFgAcc1" presStyleIdx="0" presStyleCnt="3">
        <dgm:presLayoutVars>
          <dgm:bulletEnabled val="1"/>
        </dgm:presLayoutVars>
      </dgm:prSet>
      <dgm:spPr/>
    </dgm:pt>
    <dgm:pt modelId="{CF9AE5F7-75B7-7F42-ABDD-FEA8813CCBD0}" type="pres">
      <dgm:prSet presAssocID="{DC7EA5CD-D41C-B745-9E90-66DE6C6E47CE}" presName="spaceBetweenRectangles" presStyleCnt="0"/>
      <dgm:spPr/>
    </dgm:pt>
    <dgm:pt modelId="{62A7AB95-DC08-7546-A359-66F11889C7C6}" type="pres">
      <dgm:prSet presAssocID="{D4B9CFBC-DBB4-E64A-A26C-D21970EA601C}" presName="parentLin" presStyleCnt="0"/>
      <dgm:spPr/>
    </dgm:pt>
    <dgm:pt modelId="{FA655C77-280D-354E-A76B-5D22DE63BCFE}" type="pres">
      <dgm:prSet presAssocID="{D4B9CFBC-DBB4-E64A-A26C-D21970EA601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889D3486-18AC-D042-82DE-69CF857EE1A2}" type="pres">
      <dgm:prSet presAssocID="{D4B9CFBC-DBB4-E64A-A26C-D21970EA601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BABC62-4645-C447-BF53-19C9FD6B0E64}" type="pres">
      <dgm:prSet presAssocID="{D4B9CFBC-DBB4-E64A-A26C-D21970EA601C}" presName="negativeSpace" presStyleCnt="0"/>
      <dgm:spPr/>
    </dgm:pt>
    <dgm:pt modelId="{305F1536-E57F-2B47-93D4-26000BF724F8}" type="pres">
      <dgm:prSet presAssocID="{D4B9CFBC-DBB4-E64A-A26C-D21970EA601C}" presName="childText" presStyleLbl="conFgAcc1" presStyleIdx="1" presStyleCnt="3">
        <dgm:presLayoutVars>
          <dgm:bulletEnabled val="1"/>
        </dgm:presLayoutVars>
      </dgm:prSet>
      <dgm:spPr/>
    </dgm:pt>
    <dgm:pt modelId="{AE831276-DC50-A045-A682-21E64886EEF7}" type="pres">
      <dgm:prSet presAssocID="{5615BD5A-1135-2B45-B189-195D807934CC}" presName="spaceBetweenRectangles" presStyleCnt="0"/>
      <dgm:spPr/>
    </dgm:pt>
    <dgm:pt modelId="{A55AF5F3-A9DC-1F47-B910-E34C2B0E6341}" type="pres">
      <dgm:prSet presAssocID="{F263B6F7-7906-D045-AC3A-A89975814B83}" presName="parentLin" presStyleCnt="0"/>
      <dgm:spPr/>
    </dgm:pt>
    <dgm:pt modelId="{221EAF69-150C-F74D-9958-1E52BA71F584}" type="pres">
      <dgm:prSet presAssocID="{F263B6F7-7906-D045-AC3A-A89975814B83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DB1890EF-115E-214B-85C3-E14495AF1CA8}" type="pres">
      <dgm:prSet presAssocID="{F263B6F7-7906-D045-AC3A-A89975814B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2F592E-7663-D540-B38C-E7F0BE1DA637}" type="pres">
      <dgm:prSet presAssocID="{F263B6F7-7906-D045-AC3A-A89975814B83}" presName="negativeSpace" presStyleCnt="0"/>
      <dgm:spPr/>
    </dgm:pt>
    <dgm:pt modelId="{5A7A132C-DA83-324B-9E17-9C7B00010153}" type="pres">
      <dgm:prSet presAssocID="{F263B6F7-7906-D045-AC3A-A89975814B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F882785-AB47-F941-9BBD-2E27C3B2DE9A}" srcId="{F2FD396F-2A90-104B-AC96-10F48981C16E}" destId="{D4B9CFBC-DBB4-E64A-A26C-D21970EA601C}" srcOrd="1" destOrd="0" parTransId="{785957C0-F867-704E-A500-E91A5DCC63AB}" sibTransId="{5615BD5A-1135-2B45-B189-195D807934CC}"/>
    <dgm:cxn modelId="{25FDDA1A-7F10-6C40-866B-A8198C0888DC}" type="presOf" srcId="{687864DB-E8D6-5740-9D1B-C0B47228FC6E}" destId="{6DD014DF-4775-B745-8AA0-B9EA3052405A}" srcOrd="1" destOrd="0" presId="urn:microsoft.com/office/officeart/2005/8/layout/list1"/>
    <dgm:cxn modelId="{80E27DF8-1B80-3348-B3EC-E3D586802A5F}" type="presOf" srcId="{D4B9CFBC-DBB4-E64A-A26C-D21970EA601C}" destId="{889D3486-18AC-D042-82DE-69CF857EE1A2}" srcOrd="1" destOrd="0" presId="urn:microsoft.com/office/officeart/2005/8/layout/list1"/>
    <dgm:cxn modelId="{D0A571AC-2B56-D541-B23E-87DD5A1AA3C5}" srcId="{F2FD396F-2A90-104B-AC96-10F48981C16E}" destId="{F263B6F7-7906-D045-AC3A-A89975814B83}" srcOrd="2" destOrd="0" parTransId="{C6C3D6FD-BC92-0B4E-8830-74FDAD815C75}" sibTransId="{70945134-7002-4246-98E7-A124352B01E3}"/>
    <dgm:cxn modelId="{473AA543-56B4-BF4B-A721-BBC0D88EB603}" type="presOf" srcId="{D4B9CFBC-DBB4-E64A-A26C-D21970EA601C}" destId="{FA655C77-280D-354E-A76B-5D22DE63BCFE}" srcOrd="0" destOrd="0" presId="urn:microsoft.com/office/officeart/2005/8/layout/list1"/>
    <dgm:cxn modelId="{21A9D540-0250-AA48-BB5B-87F7F668657C}" type="presOf" srcId="{687864DB-E8D6-5740-9D1B-C0B47228FC6E}" destId="{29A3267A-63D9-6340-B78D-4744C2A50102}" srcOrd="0" destOrd="0" presId="urn:microsoft.com/office/officeart/2005/8/layout/list1"/>
    <dgm:cxn modelId="{7AD1A0EB-EDD1-5843-8AC7-010E974FBA40}" type="presOf" srcId="{F2FD396F-2A90-104B-AC96-10F48981C16E}" destId="{0172C2E0-5EDC-3D45-B7CB-F65E75779D04}" srcOrd="0" destOrd="0" presId="urn:microsoft.com/office/officeart/2005/8/layout/list1"/>
    <dgm:cxn modelId="{77F37DE4-F225-1D41-8008-DD2330C53F84}" type="presOf" srcId="{F263B6F7-7906-D045-AC3A-A89975814B83}" destId="{DB1890EF-115E-214B-85C3-E14495AF1CA8}" srcOrd="1" destOrd="0" presId="urn:microsoft.com/office/officeart/2005/8/layout/list1"/>
    <dgm:cxn modelId="{02EFAC0A-7C73-1F49-8717-A2A4F20BE841}" srcId="{F2FD396F-2A90-104B-AC96-10F48981C16E}" destId="{687864DB-E8D6-5740-9D1B-C0B47228FC6E}" srcOrd="0" destOrd="0" parTransId="{790F0958-242B-A440-A757-2298B9DE98EF}" sibTransId="{DC7EA5CD-D41C-B745-9E90-66DE6C6E47CE}"/>
    <dgm:cxn modelId="{F3712385-A240-3848-B571-9355AAE1B430}" type="presOf" srcId="{F263B6F7-7906-D045-AC3A-A89975814B83}" destId="{221EAF69-150C-F74D-9958-1E52BA71F584}" srcOrd="0" destOrd="0" presId="urn:microsoft.com/office/officeart/2005/8/layout/list1"/>
    <dgm:cxn modelId="{09FC73F7-99F4-A746-B5F5-1C2791A2F47A}" type="presParOf" srcId="{0172C2E0-5EDC-3D45-B7CB-F65E75779D04}" destId="{00242012-53D9-1241-B262-6F6B52A36A7F}" srcOrd="0" destOrd="0" presId="urn:microsoft.com/office/officeart/2005/8/layout/list1"/>
    <dgm:cxn modelId="{75A9F91C-6F59-704A-B91F-BB6FE1D524E5}" type="presParOf" srcId="{00242012-53D9-1241-B262-6F6B52A36A7F}" destId="{29A3267A-63D9-6340-B78D-4744C2A50102}" srcOrd="0" destOrd="0" presId="urn:microsoft.com/office/officeart/2005/8/layout/list1"/>
    <dgm:cxn modelId="{90DA13CA-08B6-F040-BD98-60D1E199A9D4}" type="presParOf" srcId="{00242012-53D9-1241-B262-6F6B52A36A7F}" destId="{6DD014DF-4775-B745-8AA0-B9EA3052405A}" srcOrd="1" destOrd="0" presId="urn:microsoft.com/office/officeart/2005/8/layout/list1"/>
    <dgm:cxn modelId="{E1F714B8-ABF2-FB48-90D2-A162106AF9DE}" type="presParOf" srcId="{0172C2E0-5EDC-3D45-B7CB-F65E75779D04}" destId="{C1FE9715-078C-D94B-8299-CC6E31993BE4}" srcOrd="1" destOrd="0" presId="urn:microsoft.com/office/officeart/2005/8/layout/list1"/>
    <dgm:cxn modelId="{AB07CDA5-1167-8149-9617-F466A55E81F2}" type="presParOf" srcId="{0172C2E0-5EDC-3D45-B7CB-F65E75779D04}" destId="{AB7987D3-E7B4-D34E-A3CD-743FEA24791C}" srcOrd="2" destOrd="0" presId="urn:microsoft.com/office/officeart/2005/8/layout/list1"/>
    <dgm:cxn modelId="{64092DCD-401E-6443-B780-8EFE69F8DFBD}" type="presParOf" srcId="{0172C2E0-5EDC-3D45-B7CB-F65E75779D04}" destId="{CF9AE5F7-75B7-7F42-ABDD-FEA8813CCBD0}" srcOrd="3" destOrd="0" presId="urn:microsoft.com/office/officeart/2005/8/layout/list1"/>
    <dgm:cxn modelId="{38A9D92A-AEAB-0A43-B0B0-82CF9D5EF706}" type="presParOf" srcId="{0172C2E0-5EDC-3D45-B7CB-F65E75779D04}" destId="{62A7AB95-DC08-7546-A359-66F11889C7C6}" srcOrd="4" destOrd="0" presId="urn:microsoft.com/office/officeart/2005/8/layout/list1"/>
    <dgm:cxn modelId="{28C5051C-7728-FF43-9E2C-9515A6BD532E}" type="presParOf" srcId="{62A7AB95-DC08-7546-A359-66F11889C7C6}" destId="{FA655C77-280D-354E-A76B-5D22DE63BCFE}" srcOrd="0" destOrd="0" presId="urn:microsoft.com/office/officeart/2005/8/layout/list1"/>
    <dgm:cxn modelId="{0307E9C9-9854-CC49-9600-A8D0898C1EEB}" type="presParOf" srcId="{62A7AB95-DC08-7546-A359-66F11889C7C6}" destId="{889D3486-18AC-D042-82DE-69CF857EE1A2}" srcOrd="1" destOrd="0" presId="urn:microsoft.com/office/officeart/2005/8/layout/list1"/>
    <dgm:cxn modelId="{C03A5B94-7366-074B-B5EB-95AF631858D1}" type="presParOf" srcId="{0172C2E0-5EDC-3D45-B7CB-F65E75779D04}" destId="{15BABC62-4645-C447-BF53-19C9FD6B0E64}" srcOrd="5" destOrd="0" presId="urn:microsoft.com/office/officeart/2005/8/layout/list1"/>
    <dgm:cxn modelId="{AA5AE7A0-26D2-4543-AAEA-13A81E542D12}" type="presParOf" srcId="{0172C2E0-5EDC-3D45-B7CB-F65E75779D04}" destId="{305F1536-E57F-2B47-93D4-26000BF724F8}" srcOrd="6" destOrd="0" presId="urn:microsoft.com/office/officeart/2005/8/layout/list1"/>
    <dgm:cxn modelId="{89A0C3E4-0E30-2344-9D1F-0427531C79DA}" type="presParOf" srcId="{0172C2E0-5EDC-3D45-B7CB-F65E75779D04}" destId="{AE831276-DC50-A045-A682-21E64886EEF7}" srcOrd="7" destOrd="0" presId="urn:microsoft.com/office/officeart/2005/8/layout/list1"/>
    <dgm:cxn modelId="{69675F68-2EFB-9E41-B701-39C593DF0706}" type="presParOf" srcId="{0172C2E0-5EDC-3D45-B7CB-F65E75779D04}" destId="{A55AF5F3-A9DC-1F47-B910-E34C2B0E6341}" srcOrd="8" destOrd="0" presId="urn:microsoft.com/office/officeart/2005/8/layout/list1"/>
    <dgm:cxn modelId="{C3B6BE64-256B-4F4C-BDA8-E274EE1AC7E2}" type="presParOf" srcId="{A55AF5F3-A9DC-1F47-B910-E34C2B0E6341}" destId="{221EAF69-150C-F74D-9958-1E52BA71F584}" srcOrd="0" destOrd="0" presId="urn:microsoft.com/office/officeart/2005/8/layout/list1"/>
    <dgm:cxn modelId="{BC430931-5822-EC4E-9230-1749BD021F01}" type="presParOf" srcId="{A55AF5F3-A9DC-1F47-B910-E34C2B0E6341}" destId="{DB1890EF-115E-214B-85C3-E14495AF1CA8}" srcOrd="1" destOrd="0" presId="urn:microsoft.com/office/officeart/2005/8/layout/list1"/>
    <dgm:cxn modelId="{30056028-56F3-9643-A00A-DB7053FCD0DB}" type="presParOf" srcId="{0172C2E0-5EDC-3D45-B7CB-F65E75779D04}" destId="{FA2F592E-7663-D540-B38C-E7F0BE1DA637}" srcOrd="9" destOrd="0" presId="urn:microsoft.com/office/officeart/2005/8/layout/list1"/>
    <dgm:cxn modelId="{D32B82CF-B31C-E041-8312-D42BAF69AC40}" type="presParOf" srcId="{0172C2E0-5EDC-3D45-B7CB-F65E75779D04}" destId="{5A7A132C-DA83-324B-9E17-9C7B000101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7449AD-65E3-4DC8-9183-D28AA4B0713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A0038973-24C1-490C-B86D-54FEE9FCE76D}">
      <dgm:prSet phldrT="[Texto]" custT="1"/>
      <dgm:spPr/>
      <dgm:t>
        <a:bodyPr/>
        <a:lstStyle/>
        <a:p>
          <a:r>
            <a:rPr lang="es-ES_tradnl" sz="1800" b="1" dirty="0" smtClean="0">
              <a:latin typeface="+mj-lt"/>
              <a:ea typeface="Times New Roman" charset="0"/>
              <a:cs typeface="Times New Roman" charset="0"/>
            </a:rPr>
            <a:t>Identidad social, identidad de género e identidad sexual no son lo mismo.</a:t>
          </a:r>
          <a:endParaRPr lang="es-MX" sz="1800" b="1" dirty="0"/>
        </a:p>
      </dgm:t>
    </dgm:pt>
    <dgm:pt modelId="{8141F553-5539-4544-AD48-5A5F220A330A}" type="parTrans" cxnId="{E02F98FC-19EA-41A3-86DC-215B75C2A334}">
      <dgm:prSet/>
      <dgm:spPr/>
      <dgm:t>
        <a:bodyPr/>
        <a:lstStyle/>
        <a:p>
          <a:endParaRPr lang="es-MX"/>
        </a:p>
      </dgm:t>
    </dgm:pt>
    <dgm:pt modelId="{7CF7B27F-8DD5-45C7-8FD7-0A9B7262609D}" type="sibTrans" cxnId="{E02F98FC-19EA-41A3-86DC-215B75C2A334}">
      <dgm:prSet/>
      <dgm:spPr/>
      <dgm:t>
        <a:bodyPr/>
        <a:lstStyle/>
        <a:p>
          <a:endParaRPr lang="es-MX"/>
        </a:p>
      </dgm:t>
    </dgm:pt>
    <dgm:pt modelId="{F248CF6E-4159-4D48-B843-8C9FCAB4C08F}" type="asst">
      <dgm:prSet phldrT="[Texto]" custT="1"/>
      <dgm:spPr/>
      <dgm:t>
        <a:bodyPr/>
        <a:lstStyle/>
        <a:p>
          <a:r>
            <a:rPr lang="es-ES_tradnl" sz="1200" b="1" dirty="0" smtClean="0">
              <a:latin typeface="+mj-lt"/>
              <a:ea typeface="Times New Roman" charset="0"/>
              <a:cs typeface="Times New Roman" charset="0"/>
            </a:rPr>
            <a:t>Identidad social.- </a:t>
          </a:r>
          <a:r>
            <a:rPr lang="es-ES_tradnl" sz="1200" dirty="0" smtClean="0">
              <a:latin typeface="+mj-lt"/>
              <a:ea typeface="Times New Roman" charset="0"/>
              <a:cs typeface="Times New Roman" charset="0"/>
            </a:rPr>
            <a:t>designado como sexo público, se refiere a cómo nos desenvolvemos en la sociedad como hombres o como mujeres. Se parte de los roles de género, que son el conjunto de normas y prescripciones que dictan la sociedad y la cultura sobre el comportamiento femenino o masculino (García Nieto, Martín Romero y Martín-Pérez Rodríguez, 2010)</a:t>
          </a:r>
          <a:endParaRPr lang="es-MX" sz="1200" dirty="0"/>
        </a:p>
      </dgm:t>
    </dgm:pt>
    <dgm:pt modelId="{2ABBADCB-DEE0-4DDE-B3EE-2F69AF3DC4FE}" type="parTrans" cxnId="{8B6D5130-7A67-499F-9046-5585A56AA453}">
      <dgm:prSet/>
      <dgm:spPr/>
      <dgm:t>
        <a:bodyPr/>
        <a:lstStyle/>
        <a:p>
          <a:endParaRPr lang="es-MX"/>
        </a:p>
      </dgm:t>
    </dgm:pt>
    <dgm:pt modelId="{6BC66DCF-82BC-49F9-AF76-A9EC1E1041E1}" type="sibTrans" cxnId="{8B6D5130-7A67-499F-9046-5585A56AA453}">
      <dgm:prSet/>
      <dgm:spPr/>
      <dgm:t>
        <a:bodyPr/>
        <a:lstStyle/>
        <a:p>
          <a:endParaRPr lang="es-MX"/>
        </a:p>
      </dgm:t>
    </dgm:pt>
    <dgm:pt modelId="{91D8B785-4D3D-4B7C-B934-858698EE8FEB}" type="asst">
      <dgm:prSet phldrT="[Texto]" custT="1"/>
      <dgm:spPr/>
      <dgm:t>
        <a:bodyPr/>
        <a:lstStyle/>
        <a:p>
          <a:r>
            <a:rPr lang="es-ES_tradnl" sz="1200" b="1" dirty="0" smtClean="0">
              <a:latin typeface="+mj-lt"/>
              <a:ea typeface="Times New Roman" charset="0"/>
              <a:cs typeface="Times New Roman" charset="0"/>
            </a:rPr>
            <a:t>Identidad de género.- </a:t>
          </a:r>
          <a:r>
            <a:rPr lang="es-ES_tradnl" sz="1200" dirty="0" smtClean="0">
              <a:latin typeface="+mj-lt"/>
              <a:ea typeface="Times New Roman" charset="0"/>
              <a:cs typeface="Times New Roman" charset="0"/>
            </a:rPr>
            <a:t>es la vivencia interna e individual del género tal como cada persona la experimenta profundamente, la cual podría corresponder o no con el sexo asignado al momento del nacimiento, incluyendo la vivencia personal del cuerpo (que podría involucrar la modificación de la apariencia o la función corporal a través de técnicas médicas, quirúrgicas o de otra índole, siempre que la misma sea libremente escogida) y otras expresiones de género, incluyendo la vestimenta, el modo de hablar y los modales. (ACNUDH)</a:t>
          </a:r>
          <a:endParaRPr lang="es-MX" sz="1200" dirty="0"/>
        </a:p>
      </dgm:t>
    </dgm:pt>
    <dgm:pt modelId="{59D12CF2-3B81-4FC3-81F1-44F7968D42E6}" type="parTrans" cxnId="{CDF67AD2-858C-4C74-8FA0-ADD5D47AB111}">
      <dgm:prSet/>
      <dgm:spPr/>
      <dgm:t>
        <a:bodyPr/>
        <a:lstStyle/>
        <a:p>
          <a:endParaRPr lang="es-MX"/>
        </a:p>
      </dgm:t>
    </dgm:pt>
    <dgm:pt modelId="{BF963C8F-E56A-436C-BE0F-7AB4AC5ABA14}" type="sibTrans" cxnId="{CDF67AD2-858C-4C74-8FA0-ADD5D47AB111}">
      <dgm:prSet/>
      <dgm:spPr/>
      <dgm:t>
        <a:bodyPr/>
        <a:lstStyle/>
        <a:p>
          <a:endParaRPr lang="es-MX"/>
        </a:p>
      </dgm:t>
    </dgm:pt>
    <dgm:pt modelId="{AEE1C7B1-6090-46EB-A20A-133BF939D70B}" type="asst">
      <dgm:prSet custT="1"/>
      <dgm:spPr/>
      <dgm:t>
        <a:bodyPr/>
        <a:lstStyle/>
        <a:p>
          <a:r>
            <a:rPr lang="es-ES_tradnl" sz="1200" b="1" dirty="0" smtClean="0">
              <a:latin typeface="+mj-lt"/>
              <a:ea typeface="Times New Roman" charset="0"/>
              <a:cs typeface="Times New Roman" charset="0"/>
            </a:rPr>
            <a:t>Identidad sexual.- </a:t>
          </a:r>
          <a:r>
            <a:rPr lang="es-ES_tradnl" sz="1200" dirty="0" smtClean="0">
              <a:latin typeface="+mj-lt"/>
              <a:ea typeface="Times New Roman" charset="0"/>
              <a:cs typeface="Times New Roman" charset="0"/>
            </a:rPr>
            <a:t>se refiere a la capacidad de cada persona de sentir una profunda atracción emocional, afectiva y sexual por personas de un género diferente al suyo, de su mismo género o de más de un género, así como a la capacidad de mantener relaciones íntimas y sexuales con personas. Es un concepto complejo cuyas formas cambian con el tiempo y difieren entre las diferentes culturas (ACNUDH).</a:t>
          </a:r>
          <a:endParaRPr lang="es-MX" sz="1200" dirty="0"/>
        </a:p>
      </dgm:t>
    </dgm:pt>
    <dgm:pt modelId="{E0A1B90D-4252-4093-AD1F-A45A87937179}" type="parTrans" cxnId="{1F502DF2-1403-4D7F-BE2C-E65A9BF5C802}">
      <dgm:prSet/>
      <dgm:spPr/>
      <dgm:t>
        <a:bodyPr/>
        <a:lstStyle/>
        <a:p>
          <a:endParaRPr lang="es-MX"/>
        </a:p>
      </dgm:t>
    </dgm:pt>
    <dgm:pt modelId="{41CE072C-07E2-4F09-899E-98FDF57258CE}" type="sibTrans" cxnId="{1F502DF2-1403-4D7F-BE2C-E65A9BF5C802}">
      <dgm:prSet/>
      <dgm:spPr/>
      <dgm:t>
        <a:bodyPr/>
        <a:lstStyle/>
        <a:p>
          <a:endParaRPr lang="es-MX"/>
        </a:p>
      </dgm:t>
    </dgm:pt>
    <dgm:pt modelId="{88D29DFC-A303-4EF4-8AE8-F9B731ABF0F1}" type="pres">
      <dgm:prSet presAssocID="{B57449AD-65E3-4DC8-9183-D28AA4B0713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CE012A1-322A-47A5-BDD8-6B490E046F33}" type="pres">
      <dgm:prSet presAssocID="{A0038973-24C1-490C-B86D-54FEE9FCE76D}" presName="root1" presStyleCnt="0"/>
      <dgm:spPr/>
      <dgm:t>
        <a:bodyPr/>
        <a:lstStyle/>
        <a:p>
          <a:endParaRPr lang="es-MX"/>
        </a:p>
      </dgm:t>
    </dgm:pt>
    <dgm:pt modelId="{81AA8FFE-AEB2-4D88-BA41-700FFE11F4EA}" type="pres">
      <dgm:prSet presAssocID="{A0038973-24C1-490C-B86D-54FEE9FCE76D}" presName="LevelOneTextNode" presStyleLbl="node0" presStyleIdx="0" presStyleCnt="1" custScaleX="72585" custScaleY="96361" custLinFactX="-100000" custLinFactNeighborX="-140387" custLinFactNeighborY="117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707B04F-8F8A-4480-9244-A939EF8C9EB6}" type="pres">
      <dgm:prSet presAssocID="{A0038973-24C1-490C-B86D-54FEE9FCE76D}" presName="level2hierChild" presStyleCnt="0"/>
      <dgm:spPr/>
      <dgm:t>
        <a:bodyPr/>
        <a:lstStyle/>
        <a:p>
          <a:endParaRPr lang="es-MX"/>
        </a:p>
      </dgm:t>
    </dgm:pt>
    <dgm:pt modelId="{5D0B0A08-B713-425B-BC3F-F6AF24BB6732}" type="pres">
      <dgm:prSet presAssocID="{2ABBADCB-DEE0-4DDE-B3EE-2F69AF3DC4FE}" presName="conn2-1" presStyleLbl="parChTrans1D2" presStyleIdx="0" presStyleCnt="3"/>
      <dgm:spPr/>
      <dgm:t>
        <a:bodyPr/>
        <a:lstStyle/>
        <a:p>
          <a:endParaRPr lang="es-MX"/>
        </a:p>
      </dgm:t>
    </dgm:pt>
    <dgm:pt modelId="{1E698953-F038-434E-9793-1FC23C090744}" type="pres">
      <dgm:prSet presAssocID="{2ABBADCB-DEE0-4DDE-B3EE-2F69AF3DC4FE}" presName="connTx" presStyleLbl="parChTrans1D2" presStyleIdx="0" presStyleCnt="3"/>
      <dgm:spPr/>
      <dgm:t>
        <a:bodyPr/>
        <a:lstStyle/>
        <a:p>
          <a:endParaRPr lang="es-MX"/>
        </a:p>
      </dgm:t>
    </dgm:pt>
    <dgm:pt modelId="{F6DEB9BD-5421-4F8D-A1BE-4A6B4AADD19C}" type="pres">
      <dgm:prSet presAssocID="{F248CF6E-4159-4D48-B843-8C9FCAB4C08F}" presName="root2" presStyleCnt="0"/>
      <dgm:spPr/>
      <dgm:t>
        <a:bodyPr/>
        <a:lstStyle/>
        <a:p>
          <a:endParaRPr lang="es-MX"/>
        </a:p>
      </dgm:t>
    </dgm:pt>
    <dgm:pt modelId="{C6D0CFEF-2BF3-4AC3-B8FA-54E68991FD66}" type="pres">
      <dgm:prSet presAssocID="{F248CF6E-4159-4D48-B843-8C9FCAB4C08F}" presName="LevelTwoTextNode" presStyleLbl="asst1" presStyleIdx="0" presStyleCnt="3" custScaleX="212871" custScaleY="164775" custLinFactNeighborX="38575" custLinFactNeighborY="-4622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001B3B7-CD02-45CF-B322-CD5C7EC98537}" type="pres">
      <dgm:prSet presAssocID="{F248CF6E-4159-4D48-B843-8C9FCAB4C08F}" presName="level3hierChild" presStyleCnt="0"/>
      <dgm:spPr/>
      <dgm:t>
        <a:bodyPr/>
        <a:lstStyle/>
        <a:p>
          <a:endParaRPr lang="es-MX"/>
        </a:p>
      </dgm:t>
    </dgm:pt>
    <dgm:pt modelId="{E17A1328-0E37-4592-AC6D-1B6919F5384D}" type="pres">
      <dgm:prSet presAssocID="{59D12CF2-3B81-4FC3-81F1-44F7968D42E6}" presName="conn2-1" presStyleLbl="parChTrans1D2" presStyleIdx="1" presStyleCnt="3"/>
      <dgm:spPr/>
      <dgm:t>
        <a:bodyPr/>
        <a:lstStyle/>
        <a:p>
          <a:endParaRPr lang="es-MX"/>
        </a:p>
      </dgm:t>
    </dgm:pt>
    <dgm:pt modelId="{225F6223-3F8E-4A43-98AD-30888BD485B4}" type="pres">
      <dgm:prSet presAssocID="{59D12CF2-3B81-4FC3-81F1-44F7968D42E6}" presName="connTx" presStyleLbl="parChTrans1D2" presStyleIdx="1" presStyleCnt="3"/>
      <dgm:spPr/>
      <dgm:t>
        <a:bodyPr/>
        <a:lstStyle/>
        <a:p>
          <a:endParaRPr lang="es-MX"/>
        </a:p>
      </dgm:t>
    </dgm:pt>
    <dgm:pt modelId="{5A90D43D-7C51-4CC9-A98F-6BA517C62816}" type="pres">
      <dgm:prSet presAssocID="{91D8B785-4D3D-4B7C-B934-858698EE8FEB}" presName="root2" presStyleCnt="0"/>
      <dgm:spPr/>
      <dgm:t>
        <a:bodyPr/>
        <a:lstStyle/>
        <a:p>
          <a:endParaRPr lang="es-MX"/>
        </a:p>
      </dgm:t>
    </dgm:pt>
    <dgm:pt modelId="{3BE64DE1-809E-4DED-A79A-7A2E30CC46E0}" type="pres">
      <dgm:prSet presAssocID="{91D8B785-4D3D-4B7C-B934-858698EE8FEB}" presName="LevelTwoTextNode" presStyleLbl="asst1" presStyleIdx="1" presStyleCnt="3" custScaleX="212971" custScaleY="152396" custLinFactNeighborX="41597" custLinFactNeighborY="-308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83D053D-6FE8-4D6A-9A92-C2E8D3A9E9DC}" type="pres">
      <dgm:prSet presAssocID="{91D8B785-4D3D-4B7C-B934-858698EE8FEB}" presName="level3hierChild" presStyleCnt="0"/>
      <dgm:spPr/>
      <dgm:t>
        <a:bodyPr/>
        <a:lstStyle/>
        <a:p>
          <a:endParaRPr lang="es-MX"/>
        </a:p>
      </dgm:t>
    </dgm:pt>
    <dgm:pt modelId="{4266359B-5807-455C-8379-5E498B01E59E}" type="pres">
      <dgm:prSet presAssocID="{E0A1B90D-4252-4093-AD1F-A45A87937179}" presName="conn2-1" presStyleLbl="parChTrans1D2" presStyleIdx="2" presStyleCnt="3"/>
      <dgm:spPr/>
      <dgm:t>
        <a:bodyPr/>
        <a:lstStyle/>
        <a:p>
          <a:endParaRPr lang="es-MX"/>
        </a:p>
      </dgm:t>
    </dgm:pt>
    <dgm:pt modelId="{EAC69EBA-3A0D-4F36-83E9-5B417DE1B5BD}" type="pres">
      <dgm:prSet presAssocID="{E0A1B90D-4252-4093-AD1F-A45A87937179}" presName="connTx" presStyleLbl="parChTrans1D2" presStyleIdx="2" presStyleCnt="3"/>
      <dgm:spPr/>
      <dgm:t>
        <a:bodyPr/>
        <a:lstStyle/>
        <a:p>
          <a:endParaRPr lang="es-MX"/>
        </a:p>
      </dgm:t>
    </dgm:pt>
    <dgm:pt modelId="{3CBDFDE6-257C-44AB-BECC-F18F34E6A7DE}" type="pres">
      <dgm:prSet presAssocID="{AEE1C7B1-6090-46EB-A20A-133BF939D70B}" presName="root2" presStyleCnt="0"/>
      <dgm:spPr/>
      <dgm:t>
        <a:bodyPr/>
        <a:lstStyle/>
        <a:p>
          <a:endParaRPr lang="es-MX"/>
        </a:p>
      </dgm:t>
    </dgm:pt>
    <dgm:pt modelId="{FAF32135-3EF9-4EF5-90FE-FFB248CF66BF}" type="pres">
      <dgm:prSet presAssocID="{AEE1C7B1-6090-46EB-A20A-133BF939D70B}" presName="LevelTwoTextNode" presStyleLbl="asst1" presStyleIdx="2" presStyleCnt="3" custScaleX="210570" custScaleY="155001" custLinFactNeighborX="50371" custLinFactNeighborY="6349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2088401-4604-4A9C-B8A0-6A988A692457}" type="pres">
      <dgm:prSet presAssocID="{AEE1C7B1-6090-46EB-A20A-133BF939D70B}" presName="level3hierChild" presStyleCnt="0"/>
      <dgm:spPr/>
      <dgm:t>
        <a:bodyPr/>
        <a:lstStyle/>
        <a:p>
          <a:endParaRPr lang="es-MX"/>
        </a:p>
      </dgm:t>
    </dgm:pt>
  </dgm:ptLst>
  <dgm:cxnLst>
    <dgm:cxn modelId="{1A3B368B-A311-41C2-A476-85FDE7157111}" type="presOf" srcId="{59D12CF2-3B81-4FC3-81F1-44F7968D42E6}" destId="{E17A1328-0E37-4592-AC6D-1B6919F5384D}" srcOrd="0" destOrd="0" presId="urn:microsoft.com/office/officeart/2008/layout/HorizontalMultiLevelHierarchy"/>
    <dgm:cxn modelId="{E2290142-7D10-452A-8B9B-6504D1F8E26E}" type="presOf" srcId="{91D8B785-4D3D-4B7C-B934-858698EE8FEB}" destId="{3BE64DE1-809E-4DED-A79A-7A2E30CC46E0}" srcOrd="0" destOrd="0" presId="urn:microsoft.com/office/officeart/2008/layout/HorizontalMultiLevelHierarchy"/>
    <dgm:cxn modelId="{18674212-CE03-4063-A632-B881183EA491}" type="presOf" srcId="{A0038973-24C1-490C-B86D-54FEE9FCE76D}" destId="{81AA8FFE-AEB2-4D88-BA41-700FFE11F4EA}" srcOrd="0" destOrd="0" presId="urn:microsoft.com/office/officeart/2008/layout/HorizontalMultiLevelHierarchy"/>
    <dgm:cxn modelId="{02F084BE-694F-4D96-B30E-39C7CB42B499}" type="presOf" srcId="{B57449AD-65E3-4DC8-9183-D28AA4B0713C}" destId="{88D29DFC-A303-4EF4-8AE8-F9B731ABF0F1}" srcOrd="0" destOrd="0" presId="urn:microsoft.com/office/officeart/2008/layout/HorizontalMultiLevelHierarchy"/>
    <dgm:cxn modelId="{CDF67AD2-858C-4C74-8FA0-ADD5D47AB111}" srcId="{A0038973-24C1-490C-B86D-54FEE9FCE76D}" destId="{91D8B785-4D3D-4B7C-B934-858698EE8FEB}" srcOrd="1" destOrd="0" parTransId="{59D12CF2-3B81-4FC3-81F1-44F7968D42E6}" sibTransId="{BF963C8F-E56A-436C-BE0F-7AB4AC5ABA14}"/>
    <dgm:cxn modelId="{98E83CCC-29B7-4E80-ADD4-4A13CE6FFC85}" type="presOf" srcId="{AEE1C7B1-6090-46EB-A20A-133BF939D70B}" destId="{FAF32135-3EF9-4EF5-90FE-FFB248CF66BF}" srcOrd="0" destOrd="0" presId="urn:microsoft.com/office/officeart/2008/layout/HorizontalMultiLevelHierarchy"/>
    <dgm:cxn modelId="{9CE5B6AF-26AF-44CD-9A68-3F2690D5894E}" type="presOf" srcId="{E0A1B90D-4252-4093-AD1F-A45A87937179}" destId="{EAC69EBA-3A0D-4F36-83E9-5B417DE1B5BD}" srcOrd="1" destOrd="0" presId="urn:microsoft.com/office/officeart/2008/layout/HorizontalMultiLevelHierarchy"/>
    <dgm:cxn modelId="{F3546596-925B-4494-BACC-77927780817D}" type="presOf" srcId="{E0A1B90D-4252-4093-AD1F-A45A87937179}" destId="{4266359B-5807-455C-8379-5E498B01E59E}" srcOrd="0" destOrd="0" presId="urn:microsoft.com/office/officeart/2008/layout/HorizontalMultiLevelHierarchy"/>
    <dgm:cxn modelId="{E02F98FC-19EA-41A3-86DC-215B75C2A334}" srcId="{B57449AD-65E3-4DC8-9183-D28AA4B0713C}" destId="{A0038973-24C1-490C-B86D-54FEE9FCE76D}" srcOrd="0" destOrd="0" parTransId="{8141F553-5539-4544-AD48-5A5F220A330A}" sibTransId="{7CF7B27F-8DD5-45C7-8FD7-0A9B7262609D}"/>
    <dgm:cxn modelId="{1F502DF2-1403-4D7F-BE2C-E65A9BF5C802}" srcId="{A0038973-24C1-490C-B86D-54FEE9FCE76D}" destId="{AEE1C7B1-6090-46EB-A20A-133BF939D70B}" srcOrd="2" destOrd="0" parTransId="{E0A1B90D-4252-4093-AD1F-A45A87937179}" sibTransId="{41CE072C-07E2-4F09-899E-98FDF57258CE}"/>
    <dgm:cxn modelId="{8B6D5130-7A67-499F-9046-5585A56AA453}" srcId="{A0038973-24C1-490C-B86D-54FEE9FCE76D}" destId="{F248CF6E-4159-4D48-B843-8C9FCAB4C08F}" srcOrd="0" destOrd="0" parTransId="{2ABBADCB-DEE0-4DDE-B3EE-2F69AF3DC4FE}" sibTransId="{6BC66DCF-82BC-49F9-AF76-A9EC1E1041E1}"/>
    <dgm:cxn modelId="{6D458544-3AD9-4D4F-9303-7F9E4B9967B7}" type="presOf" srcId="{2ABBADCB-DEE0-4DDE-B3EE-2F69AF3DC4FE}" destId="{5D0B0A08-B713-425B-BC3F-F6AF24BB6732}" srcOrd="0" destOrd="0" presId="urn:microsoft.com/office/officeart/2008/layout/HorizontalMultiLevelHierarchy"/>
    <dgm:cxn modelId="{196482D5-639E-4AE2-8BEA-8EEBAA36BEFC}" type="presOf" srcId="{2ABBADCB-DEE0-4DDE-B3EE-2F69AF3DC4FE}" destId="{1E698953-F038-434E-9793-1FC23C090744}" srcOrd="1" destOrd="0" presId="urn:microsoft.com/office/officeart/2008/layout/HorizontalMultiLevelHierarchy"/>
    <dgm:cxn modelId="{F282D3FA-0507-426F-AC6B-CD52D7712954}" type="presOf" srcId="{59D12CF2-3B81-4FC3-81F1-44F7968D42E6}" destId="{225F6223-3F8E-4A43-98AD-30888BD485B4}" srcOrd="1" destOrd="0" presId="urn:microsoft.com/office/officeart/2008/layout/HorizontalMultiLevelHierarchy"/>
    <dgm:cxn modelId="{B8B4EE70-744A-4D1D-A71C-A2677D722E99}" type="presOf" srcId="{F248CF6E-4159-4D48-B843-8C9FCAB4C08F}" destId="{C6D0CFEF-2BF3-4AC3-B8FA-54E68991FD66}" srcOrd="0" destOrd="0" presId="urn:microsoft.com/office/officeart/2008/layout/HorizontalMultiLevelHierarchy"/>
    <dgm:cxn modelId="{E6D54506-7634-4B91-A0C6-A928A6B4636F}" type="presParOf" srcId="{88D29DFC-A303-4EF4-8AE8-F9B731ABF0F1}" destId="{7CE012A1-322A-47A5-BDD8-6B490E046F33}" srcOrd="0" destOrd="0" presId="urn:microsoft.com/office/officeart/2008/layout/HorizontalMultiLevelHierarchy"/>
    <dgm:cxn modelId="{A157846A-EF5C-4D95-9130-0663ACF0F65A}" type="presParOf" srcId="{7CE012A1-322A-47A5-BDD8-6B490E046F33}" destId="{81AA8FFE-AEB2-4D88-BA41-700FFE11F4EA}" srcOrd="0" destOrd="0" presId="urn:microsoft.com/office/officeart/2008/layout/HorizontalMultiLevelHierarchy"/>
    <dgm:cxn modelId="{274758A7-77D2-4696-BD02-0547E71DC972}" type="presParOf" srcId="{7CE012A1-322A-47A5-BDD8-6B490E046F33}" destId="{B707B04F-8F8A-4480-9244-A939EF8C9EB6}" srcOrd="1" destOrd="0" presId="urn:microsoft.com/office/officeart/2008/layout/HorizontalMultiLevelHierarchy"/>
    <dgm:cxn modelId="{59096D81-BF35-4CE5-89A2-3DADFAE81018}" type="presParOf" srcId="{B707B04F-8F8A-4480-9244-A939EF8C9EB6}" destId="{5D0B0A08-B713-425B-BC3F-F6AF24BB6732}" srcOrd="0" destOrd="0" presId="urn:microsoft.com/office/officeart/2008/layout/HorizontalMultiLevelHierarchy"/>
    <dgm:cxn modelId="{0FA8F48F-7FA5-41E9-B2FE-3A2C9F8DFC35}" type="presParOf" srcId="{5D0B0A08-B713-425B-BC3F-F6AF24BB6732}" destId="{1E698953-F038-434E-9793-1FC23C090744}" srcOrd="0" destOrd="0" presId="urn:microsoft.com/office/officeart/2008/layout/HorizontalMultiLevelHierarchy"/>
    <dgm:cxn modelId="{AA6E7D49-F7B9-4B40-8120-EC199DCB2D2A}" type="presParOf" srcId="{B707B04F-8F8A-4480-9244-A939EF8C9EB6}" destId="{F6DEB9BD-5421-4F8D-A1BE-4A6B4AADD19C}" srcOrd="1" destOrd="0" presId="urn:microsoft.com/office/officeart/2008/layout/HorizontalMultiLevelHierarchy"/>
    <dgm:cxn modelId="{69308071-8852-4C26-AA6D-F9FFDC71F657}" type="presParOf" srcId="{F6DEB9BD-5421-4F8D-A1BE-4A6B4AADD19C}" destId="{C6D0CFEF-2BF3-4AC3-B8FA-54E68991FD66}" srcOrd="0" destOrd="0" presId="urn:microsoft.com/office/officeart/2008/layout/HorizontalMultiLevelHierarchy"/>
    <dgm:cxn modelId="{4999E798-BA1B-4D1C-A735-0F2D5C0C5231}" type="presParOf" srcId="{F6DEB9BD-5421-4F8D-A1BE-4A6B4AADD19C}" destId="{9001B3B7-CD02-45CF-B322-CD5C7EC98537}" srcOrd="1" destOrd="0" presId="urn:microsoft.com/office/officeart/2008/layout/HorizontalMultiLevelHierarchy"/>
    <dgm:cxn modelId="{2B028E0B-C543-4556-81FB-305AE3C10B05}" type="presParOf" srcId="{B707B04F-8F8A-4480-9244-A939EF8C9EB6}" destId="{E17A1328-0E37-4592-AC6D-1B6919F5384D}" srcOrd="2" destOrd="0" presId="urn:microsoft.com/office/officeart/2008/layout/HorizontalMultiLevelHierarchy"/>
    <dgm:cxn modelId="{ED759D70-07B9-44BE-846F-5A26F73E1AE6}" type="presParOf" srcId="{E17A1328-0E37-4592-AC6D-1B6919F5384D}" destId="{225F6223-3F8E-4A43-98AD-30888BD485B4}" srcOrd="0" destOrd="0" presId="urn:microsoft.com/office/officeart/2008/layout/HorizontalMultiLevelHierarchy"/>
    <dgm:cxn modelId="{C736F21C-77F4-409F-AA1C-EAC5CAA1DF1D}" type="presParOf" srcId="{B707B04F-8F8A-4480-9244-A939EF8C9EB6}" destId="{5A90D43D-7C51-4CC9-A98F-6BA517C62816}" srcOrd="3" destOrd="0" presId="urn:microsoft.com/office/officeart/2008/layout/HorizontalMultiLevelHierarchy"/>
    <dgm:cxn modelId="{BFE567AC-6E91-4543-8A30-D05F8212B9AB}" type="presParOf" srcId="{5A90D43D-7C51-4CC9-A98F-6BA517C62816}" destId="{3BE64DE1-809E-4DED-A79A-7A2E30CC46E0}" srcOrd="0" destOrd="0" presId="urn:microsoft.com/office/officeart/2008/layout/HorizontalMultiLevelHierarchy"/>
    <dgm:cxn modelId="{2C5A6959-279D-46AA-A120-716F0A9628F2}" type="presParOf" srcId="{5A90D43D-7C51-4CC9-A98F-6BA517C62816}" destId="{883D053D-6FE8-4D6A-9A92-C2E8D3A9E9DC}" srcOrd="1" destOrd="0" presId="urn:microsoft.com/office/officeart/2008/layout/HorizontalMultiLevelHierarchy"/>
    <dgm:cxn modelId="{42F12B09-713D-4A60-A044-D3D18BD9F8BA}" type="presParOf" srcId="{B707B04F-8F8A-4480-9244-A939EF8C9EB6}" destId="{4266359B-5807-455C-8379-5E498B01E59E}" srcOrd="4" destOrd="0" presId="urn:microsoft.com/office/officeart/2008/layout/HorizontalMultiLevelHierarchy"/>
    <dgm:cxn modelId="{9CCB2685-013F-4E48-968C-8172BF191EE7}" type="presParOf" srcId="{4266359B-5807-455C-8379-5E498B01E59E}" destId="{EAC69EBA-3A0D-4F36-83E9-5B417DE1B5BD}" srcOrd="0" destOrd="0" presId="urn:microsoft.com/office/officeart/2008/layout/HorizontalMultiLevelHierarchy"/>
    <dgm:cxn modelId="{8CCE1707-605C-4FE7-B421-F8527B8D34BC}" type="presParOf" srcId="{B707B04F-8F8A-4480-9244-A939EF8C9EB6}" destId="{3CBDFDE6-257C-44AB-BECC-F18F34E6A7DE}" srcOrd="5" destOrd="0" presId="urn:microsoft.com/office/officeart/2008/layout/HorizontalMultiLevelHierarchy"/>
    <dgm:cxn modelId="{FC1BAA90-6CD1-4C32-A851-0AA54D18A055}" type="presParOf" srcId="{3CBDFDE6-257C-44AB-BECC-F18F34E6A7DE}" destId="{FAF32135-3EF9-4EF5-90FE-FFB248CF66BF}" srcOrd="0" destOrd="0" presId="urn:microsoft.com/office/officeart/2008/layout/HorizontalMultiLevelHierarchy"/>
    <dgm:cxn modelId="{5C4E2988-41FE-4EA8-9573-206C6D6918AF}" type="presParOf" srcId="{3CBDFDE6-257C-44AB-BECC-F18F34E6A7DE}" destId="{B2088401-4604-4A9C-B8A0-6A988A69245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987D3-E7B4-D34E-A3CD-743FEA24791C}">
      <dsp:nvSpPr>
        <dsp:cNvPr id="0" name=""/>
        <dsp:cNvSpPr/>
      </dsp:nvSpPr>
      <dsp:spPr>
        <a:xfrm>
          <a:off x="0" y="508841"/>
          <a:ext cx="67290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014DF-4775-B745-8AA0-B9EA3052405A}">
      <dsp:nvSpPr>
        <dsp:cNvPr id="0" name=""/>
        <dsp:cNvSpPr/>
      </dsp:nvSpPr>
      <dsp:spPr>
        <a:xfrm>
          <a:off x="336452" y="36521"/>
          <a:ext cx="4710328" cy="9446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039" tIns="0" rIns="17803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ea typeface="Times New Roman" charset="0"/>
              <a:cs typeface="Times New Roman" charset="0"/>
            </a:rPr>
            <a:t>El género produce un imaginario social que produce concepciones sociales y culturales sobre la masculinidad y feminidad, y es usado para justificar la discriminación por sexo (sexismo) y por prácticas sexuales (homofobia).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382566" y="82635"/>
        <a:ext cx="4618100" cy="852412"/>
      </dsp:txXfrm>
    </dsp:sp>
    <dsp:sp modelId="{305F1536-E57F-2B47-93D4-26000BF724F8}">
      <dsp:nvSpPr>
        <dsp:cNvPr id="0" name=""/>
        <dsp:cNvSpPr/>
      </dsp:nvSpPr>
      <dsp:spPr>
        <a:xfrm>
          <a:off x="0" y="1960361"/>
          <a:ext cx="67290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D3486-18AC-D042-82DE-69CF857EE1A2}">
      <dsp:nvSpPr>
        <dsp:cNvPr id="0" name=""/>
        <dsp:cNvSpPr/>
      </dsp:nvSpPr>
      <dsp:spPr>
        <a:xfrm>
          <a:off x="336452" y="1488041"/>
          <a:ext cx="4710328" cy="94464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039" tIns="0" rIns="17803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rgbClr val="000000"/>
              </a:solidFill>
              <a:ea typeface="Times New Roman" charset="0"/>
              <a:cs typeface="Times New Roman" charset="0"/>
            </a:rPr>
            <a:t>Hombres y mujeres contribuimos a la discriminación al reproducir este orden simbólico. Ya que muchas de estas creencias y costumbres reflejan tradiciones sexistas, homófobas y machistas que se encuentran insertas en la cultura.</a:t>
          </a:r>
          <a:endParaRPr lang="es-MX" sz="1400" kern="1200" dirty="0">
            <a:solidFill>
              <a:srgbClr val="000000"/>
            </a:solidFill>
          </a:endParaRPr>
        </a:p>
      </dsp:txBody>
      <dsp:txXfrm>
        <a:off x="382566" y="1534155"/>
        <a:ext cx="4618100" cy="852412"/>
      </dsp:txXfrm>
    </dsp:sp>
    <dsp:sp modelId="{5A7A132C-DA83-324B-9E17-9C7B00010153}">
      <dsp:nvSpPr>
        <dsp:cNvPr id="0" name=""/>
        <dsp:cNvSpPr/>
      </dsp:nvSpPr>
      <dsp:spPr>
        <a:xfrm>
          <a:off x="0" y="3411881"/>
          <a:ext cx="67290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890EF-115E-214B-85C3-E14495AF1CA8}">
      <dsp:nvSpPr>
        <dsp:cNvPr id="0" name=""/>
        <dsp:cNvSpPr/>
      </dsp:nvSpPr>
      <dsp:spPr>
        <a:xfrm>
          <a:off x="336452" y="2939561"/>
          <a:ext cx="4710328" cy="94464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039" tIns="0" rIns="17803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rgbClr val="000000"/>
              </a:solidFill>
              <a:ea typeface="Times New Roman" charset="0"/>
              <a:cs typeface="Times New Roman" charset="0"/>
            </a:rPr>
            <a:t>Imponemos la “masculinidad” a los cuerpos de los machos humanos y la “feminidad a los cuerpos de las hembras humanas. Es pues una construcción social biologizada, puesto que legitimamos la eficacia masculina y su relación de dominación a partir de la descripción biológica.</a:t>
          </a:r>
          <a:endParaRPr lang="es-MX" sz="1400" kern="1200" dirty="0">
            <a:solidFill>
              <a:srgbClr val="000000"/>
            </a:solidFill>
          </a:endParaRPr>
        </a:p>
      </dsp:txBody>
      <dsp:txXfrm>
        <a:off x="382566" y="2985675"/>
        <a:ext cx="4618100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6359B-5807-455C-8379-5E498B01E59E}">
      <dsp:nvSpPr>
        <dsp:cNvPr id="0" name=""/>
        <dsp:cNvSpPr/>
      </dsp:nvSpPr>
      <dsp:spPr>
        <a:xfrm>
          <a:off x="559378" y="2079496"/>
          <a:ext cx="2228805" cy="1387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4402" y="0"/>
              </a:lnTo>
              <a:lnTo>
                <a:pt x="1114402" y="1387243"/>
              </a:lnTo>
              <a:lnTo>
                <a:pt x="2228805" y="13872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1608149" y="2707486"/>
        <a:ext cx="131263" cy="131263"/>
      </dsp:txXfrm>
    </dsp:sp>
    <dsp:sp modelId="{E17A1328-0E37-4592-AC6D-1B6919F5384D}">
      <dsp:nvSpPr>
        <dsp:cNvPr id="0" name=""/>
        <dsp:cNvSpPr/>
      </dsp:nvSpPr>
      <dsp:spPr>
        <a:xfrm>
          <a:off x="559378" y="2000182"/>
          <a:ext cx="21681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9313"/>
              </a:moveTo>
              <a:lnTo>
                <a:pt x="1084057" y="79313"/>
              </a:lnTo>
              <a:lnTo>
                <a:pt x="1084057" y="45720"/>
              </a:lnTo>
              <a:lnTo>
                <a:pt x="216811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1589226" y="1991693"/>
        <a:ext cx="108418" cy="108418"/>
      </dsp:txXfrm>
    </dsp:sp>
    <dsp:sp modelId="{5D0B0A08-B713-425B-BC3F-F6AF24BB6732}">
      <dsp:nvSpPr>
        <dsp:cNvPr id="0" name=""/>
        <dsp:cNvSpPr/>
      </dsp:nvSpPr>
      <dsp:spPr>
        <a:xfrm>
          <a:off x="559378" y="634921"/>
          <a:ext cx="2170642" cy="1444575"/>
        </a:xfrm>
        <a:custGeom>
          <a:avLst/>
          <a:gdLst/>
          <a:ahLst/>
          <a:cxnLst/>
          <a:rect l="0" t="0" r="0" b="0"/>
          <a:pathLst>
            <a:path>
              <a:moveTo>
                <a:pt x="0" y="1444575"/>
              </a:moveTo>
              <a:lnTo>
                <a:pt x="1085321" y="1444575"/>
              </a:lnTo>
              <a:lnTo>
                <a:pt x="1085321" y="0"/>
              </a:lnTo>
              <a:lnTo>
                <a:pt x="2170642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1579514" y="1292024"/>
        <a:ext cx="130369" cy="130369"/>
      </dsp:txXfrm>
    </dsp:sp>
    <dsp:sp modelId="{81AA8FFE-AEB2-4D88-BA41-700FFE11F4EA}">
      <dsp:nvSpPr>
        <dsp:cNvPr id="0" name=""/>
        <dsp:cNvSpPr/>
      </dsp:nvSpPr>
      <dsp:spPr>
        <a:xfrm rot="16200000">
          <a:off x="-1674543" y="1799807"/>
          <a:ext cx="3908466" cy="5593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latin typeface="+mj-lt"/>
              <a:ea typeface="Times New Roman" charset="0"/>
              <a:cs typeface="Times New Roman" charset="0"/>
            </a:rPr>
            <a:t>Identidad social, identidad de género e identidad sexual no son lo mismo.</a:t>
          </a:r>
          <a:endParaRPr lang="es-MX" sz="1800" b="1" kern="1200" dirty="0"/>
        </a:p>
      </dsp:txBody>
      <dsp:txXfrm>
        <a:off x="-1674543" y="1799807"/>
        <a:ext cx="3908466" cy="559378"/>
      </dsp:txXfrm>
    </dsp:sp>
    <dsp:sp modelId="{C6D0CFEF-2BF3-4AC3-B8FA-54E68991FD66}">
      <dsp:nvSpPr>
        <dsp:cNvPr id="0" name=""/>
        <dsp:cNvSpPr/>
      </dsp:nvSpPr>
      <dsp:spPr>
        <a:xfrm>
          <a:off x="2730020" y="0"/>
          <a:ext cx="5380826" cy="12698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latin typeface="+mj-lt"/>
              <a:ea typeface="Times New Roman" charset="0"/>
              <a:cs typeface="Times New Roman" charset="0"/>
            </a:rPr>
            <a:t>Identidad social.- </a:t>
          </a:r>
          <a:r>
            <a:rPr lang="es-ES_tradnl" sz="1200" kern="1200" dirty="0" smtClean="0">
              <a:latin typeface="+mj-lt"/>
              <a:ea typeface="Times New Roman" charset="0"/>
              <a:cs typeface="Times New Roman" charset="0"/>
            </a:rPr>
            <a:t>designado como sexo público, se refiere a cómo nos desenvolvemos en la sociedad como hombres o como mujeres. Se parte de los roles de género, que son el conjunto de normas y prescripciones que dictan la sociedad y la cultura sobre el comportamiento femenino o masculino (García Nieto, Martín Romero y Martín-Pérez Rodríguez, 2010)</a:t>
          </a:r>
          <a:endParaRPr lang="es-MX" sz="1200" kern="1200" dirty="0"/>
        </a:p>
      </dsp:txBody>
      <dsp:txXfrm>
        <a:off x="2730020" y="0"/>
        <a:ext cx="5380826" cy="1269842"/>
      </dsp:txXfrm>
    </dsp:sp>
    <dsp:sp modelId="{3BE64DE1-809E-4DED-A79A-7A2E30CC46E0}">
      <dsp:nvSpPr>
        <dsp:cNvPr id="0" name=""/>
        <dsp:cNvSpPr/>
      </dsp:nvSpPr>
      <dsp:spPr>
        <a:xfrm>
          <a:off x="2727492" y="1458680"/>
          <a:ext cx="5383354" cy="11744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latin typeface="+mj-lt"/>
              <a:ea typeface="Times New Roman" charset="0"/>
              <a:cs typeface="Times New Roman" charset="0"/>
            </a:rPr>
            <a:t>Identidad de género.- </a:t>
          </a:r>
          <a:r>
            <a:rPr lang="es-ES_tradnl" sz="1200" kern="1200" dirty="0" smtClean="0">
              <a:latin typeface="+mj-lt"/>
              <a:ea typeface="Times New Roman" charset="0"/>
              <a:cs typeface="Times New Roman" charset="0"/>
            </a:rPr>
            <a:t>es la vivencia interna e individual del género tal como cada persona la experimenta profundamente, la cual podría corresponder o no con el sexo asignado al momento del nacimiento, incluyendo la vivencia personal del cuerpo (que podría involucrar la modificación de la apariencia o la función corporal a través de técnicas médicas, quirúrgicas o de otra índole, siempre que la misma sea libremente escogida) y otras expresiones de género, incluyendo la vestimenta, el modo de hablar y los modales. (ACNUDH)</a:t>
          </a:r>
          <a:endParaRPr lang="es-MX" sz="1200" kern="1200" dirty="0"/>
        </a:p>
      </dsp:txBody>
      <dsp:txXfrm>
        <a:off x="2727492" y="1458680"/>
        <a:ext cx="5383354" cy="1174443"/>
      </dsp:txXfrm>
    </dsp:sp>
    <dsp:sp modelId="{FAF32135-3EF9-4EF5-90FE-FFB248CF66BF}">
      <dsp:nvSpPr>
        <dsp:cNvPr id="0" name=""/>
        <dsp:cNvSpPr/>
      </dsp:nvSpPr>
      <dsp:spPr>
        <a:xfrm>
          <a:off x="2788183" y="2869480"/>
          <a:ext cx="5322663" cy="11945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latin typeface="+mj-lt"/>
              <a:ea typeface="Times New Roman" charset="0"/>
              <a:cs typeface="Times New Roman" charset="0"/>
            </a:rPr>
            <a:t>Identidad sexual.- </a:t>
          </a:r>
          <a:r>
            <a:rPr lang="es-ES_tradnl" sz="1200" kern="1200" dirty="0" smtClean="0">
              <a:latin typeface="+mj-lt"/>
              <a:ea typeface="Times New Roman" charset="0"/>
              <a:cs typeface="Times New Roman" charset="0"/>
            </a:rPr>
            <a:t>se refiere a la capacidad de cada persona de sentir una profunda atracción emocional, afectiva y sexual por personas de un género diferente al suyo, de su mismo género o de más de un género, así como a la capacidad de mantener relaciones íntimas y sexuales con personas. Es un concepto complejo cuyas formas cambian con el tiempo y difieren entre las diferentes culturas (ACNUDH).</a:t>
          </a:r>
          <a:endParaRPr lang="es-MX" sz="1200" kern="1200" dirty="0"/>
        </a:p>
      </dsp:txBody>
      <dsp:txXfrm>
        <a:off x="2788183" y="2869480"/>
        <a:ext cx="5322663" cy="1194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98B9C-CD5F-469F-8C65-4E7688FE3B1F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3E16E-4883-4A39-BC3D-DDD70BB51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80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3E16E-4883-4A39-BC3D-DDD70BB5171E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964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796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347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46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6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808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16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496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776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38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06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22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F7F12-3C9A-5F41-BCD6-1D8073B037FC}" type="datetimeFigureOut">
              <a:rPr lang="es-ES" smtClean="0"/>
              <a:t>21/09/2022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5B8F-08B7-6F4C-BF5E-36AB31CAB6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683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fsc.ccoo.es/comunes/recursos/99922/doc21154_La_diversidad_sexual._Conceptos.pdf" TargetMode="External"/><Relationship Id="rId2" Type="http://schemas.openxmlformats.org/officeDocument/2006/relationships/hyperlink" Target="http://acnudh.org/wp-content/uploads/2013/11/orentaci%C3%B3n-sexual-e-identidad-de-g%C3%A9nero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pik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5584" b="8605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72204" y="1125568"/>
            <a:ext cx="4174488" cy="24019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2672491" y="1371489"/>
            <a:ext cx="357391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ea typeface="Times New Roman" charset="0"/>
                <a:cs typeface="Times New Roman" charset="0"/>
              </a:rPr>
              <a:t>Diferencias de sexo, género y diferencia </a:t>
            </a:r>
            <a:r>
              <a:rPr lang="es-ES_tradnl" sz="3200" dirty="0" smtClean="0"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ea typeface="Times New Roman" charset="0"/>
                <a:cs typeface="Times New Roman" charset="0"/>
              </a:rPr>
              <a:t>sexual.</a:t>
            </a:r>
            <a:endParaRPr lang="es-MX" sz="3200" dirty="0">
              <a:solidFill>
                <a:srgbClr val="FF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15355" y="3641644"/>
            <a:ext cx="5313290" cy="6248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141111" y="3775394"/>
            <a:ext cx="68617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Lamas, M. (2000). Diferencias de sexo, género y diferencia sexual. Cuicuilco, 7(18), 1-24.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632" y="140946"/>
            <a:ext cx="3664317" cy="633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2675" y="4704242"/>
            <a:ext cx="203132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Dalia Lizette Gómez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439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/>
          </a:p>
        </p:txBody>
      </p:sp>
      <p:sp>
        <p:nvSpPr>
          <p:cNvPr id="3" name="Rectángulo 2"/>
          <p:cNvSpPr/>
          <p:nvPr/>
        </p:nvSpPr>
        <p:spPr>
          <a:xfrm>
            <a:off x="641269" y="974557"/>
            <a:ext cx="3188627" cy="348345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Por eso en la actualidad las interrogantes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más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acuciantes y provocativas que plantea el trabajar con los conceptos de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género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y de diferencia sexual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están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vinculadas a cuestiones relativas a la identidad sexual: ya no se trata de analizar sólo la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dominación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masculina; ahora es preciso reflexionar sobre la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dominación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de la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ideología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heterosexista, de las personas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heterosexuales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sobre las personas homosexuales, las lesbianas y los gay, los transexuales, los </a:t>
            </a:r>
            <a:r>
              <a:rPr lang="es-ES_tradnl" sz="1200" i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queer,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es decir, de las personas que no asumen los </a:t>
            </a:r>
            <a:r>
              <a:rPr lang="es-ES_tradnl" sz="1200" i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habitus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femeninos y masculinos que corresponden a la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prescripción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de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género 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en materia de sexualidad y </a:t>
            </a:r>
            <a:r>
              <a:rPr lang="es-ES_tradnl" sz="1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afectividad</a:t>
            </a:r>
            <a:r>
              <a: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73" y="974557"/>
            <a:ext cx="4764530" cy="34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8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61258" y="439387"/>
            <a:ext cx="8490856" cy="1306286"/>
          </a:xfrm>
        </p:spPr>
        <p:txBody>
          <a:bodyPr/>
          <a:lstStyle/>
          <a:p>
            <a:r>
              <a:rPr lang="es-ES_tradnl" dirty="0" smtClean="0">
                <a:ea typeface="Times New Roman" charset="0"/>
                <a:cs typeface="Times New Roman" charset="0"/>
              </a:rPr>
              <a:t>Referencias bibliográficas</a:t>
            </a:r>
            <a:endParaRPr lang="es-ES_tradnl" dirty="0">
              <a:ea typeface="Times New Roman" charset="0"/>
              <a:cs typeface="Times New Roman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22579" y="1582922"/>
            <a:ext cx="8110718" cy="324358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</a:rPr>
              <a:t>ACNUDH. Orientación sexual e identidad de género en el derecho internacional de los derechos humanos. </a:t>
            </a:r>
            <a:r>
              <a:rPr lang="es-ES_tradnl" sz="1600" dirty="0">
                <a:latin typeface="+mj-lt"/>
                <a:ea typeface="Times New Roman" charset="0"/>
                <a:cs typeface="Times New Roman" charset="0"/>
              </a:rPr>
              <a:t>Recuperado de </a:t>
            </a:r>
            <a:r>
              <a:rPr lang="es-ES_tradnl" sz="1600" dirty="0">
                <a:latin typeface="+mj-lt"/>
                <a:ea typeface="Times New Roman" charset="0"/>
                <a:cs typeface="Times New Roman" charset="0"/>
                <a:hlinkClick r:id="rId2"/>
              </a:rPr>
              <a:t>http://</a:t>
            </a:r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  <a:hlinkClick r:id="rId2"/>
              </a:rPr>
              <a:t>acnudh.org/wp-content/uploads/2013/11/orentaci%C3%B3n-sexual-e-identidad-de-g%C3%A9nero2.pdf</a:t>
            </a:r>
            <a:endParaRPr lang="es-ES_tradnl" sz="1600" dirty="0" smtClean="0">
              <a:latin typeface="+mj-lt"/>
              <a:ea typeface="Times New Roman" charset="0"/>
              <a:cs typeface="Times New Roman" charset="0"/>
            </a:endParaRPr>
          </a:p>
          <a:p>
            <a:endParaRPr lang="es-ES_tradnl" sz="1600" dirty="0" smtClean="0">
              <a:latin typeface="+mj-lt"/>
              <a:ea typeface="Times New Roman" charset="0"/>
              <a:cs typeface="Times New Roman" charset="0"/>
            </a:endParaRPr>
          </a:p>
          <a:p>
            <a:endParaRPr lang="es-ES_tradnl" sz="1600" dirty="0">
              <a:latin typeface="+mj-lt"/>
              <a:ea typeface="Times New Roman" charset="0"/>
              <a:cs typeface="Times New Roman" charset="0"/>
            </a:endParaRPr>
          </a:p>
          <a:p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</a:rPr>
              <a:t>García Nieto, I., Martín Romero, L. y Martín-Pérez Rodríguez, A. (2010). Curso sobre diversidad sexual y mundo laboral. </a:t>
            </a:r>
            <a:r>
              <a:rPr lang="es-ES_tradnl" sz="1600" dirty="0">
                <a:latin typeface="+mj-lt"/>
                <a:ea typeface="Times New Roman" charset="0"/>
                <a:cs typeface="Times New Roman" charset="0"/>
              </a:rPr>
              <a:t>Recuperado de </a:t>
            </a:r>
            <a:r>
              <a:rPr lang="es-ES_tradnl" sz="1600" dirty="0">
                <a:latin typeface="+mj-lt"/>
                <a:ea typeface="Times New Roman" charset="0"/>
                <a:cs typeface="Times New Roman" charset="0"/>
                <a:hlinkClick r:id="rId3"/>
              </a:rPr>
              <a:t>http://www2.fsc.ccoo.es/comunes/recursos/99922/doc21154_La_diversidad_sexual.</a:t>
            </a:r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  <a:hlinkClick r:id="rId3"/>
              </a:rPr>
              <a:t>_Conceptos.pdf</a:t>
            </a:r>
            <a:endParaRPr lang="es-ES_tradnl" sz="1600" dirty="0" smtClean="0">
              <a:latin typeface="+mj-lt"/>
              <a:ea typeface="Times New Roman" charset="0"/>
              <a:cs typeface="Times New Roman" charset="0"/>
            </a:endParaRPr>
          </a:p>
          <a:p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</a:rPr>
              <a:t>Imágenes tomadas de </a:t>
            </a:r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  <a:hlinkClick r:id="rId4"/>
              </a:rPr>
              <a:t>www.freepik.com</a:t>
            </a:r>
            <a:r>
              <a:rPr lang="es-ES_tradnl" sz="1600" dirty="0" smtClean="0">
                <a:latin typeface="+mj-lt"/>
                <a:ea typeface="Times New Roman" charset="0"/>
                <a:cs typeface="Times New Roman" charset="0"/>
              </a:rPr>
              <a:t> </a:t>
            </a:r>
          </a:p>
          <a:p>
            <a:endParaRPr lang="es-ES_tradnl" sz="1600" dirty="0">
              <a:latin typeface="+mj-lt"/>
              <a:ea typeface="Times New Roman" charset="0"/>
              <a:cs typeface="Times New Roman" charset="0"/>
            </a:endParaRPr>
          </a:p>
          <a:p>
            <a:endParaRPr lang="es-ES_tradnl" sz="1600" dirty="0">
              <a:latin typeface="+mj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7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025" y="1338787"/>
            <a:ext cx="2184022" cy="2219826"/>
          </a:xfrm>
          <a:prstGeom prst="rect">
            <a:avLst/>
          </a:prstGeom>
        </p:spPr>
      </p:pic>
      <p:sp>
        <p:nvSpPr>
          <p:cNvPr id="20" name="Marcador de contenido 5"/>
          <p:cNvSpPr txBox="1">
            <a:spLocks/>
          </p:cNvSpPr>
          <p:nvPr/>
        </p:nvSpPr>
        <p:spPr>
          <a:xfrm>
            <a:off x="182494" y="310635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latin typeface="+mj-lt"/>
              <a:ea typeface="Times New Roman" charset="0"/>
              <a:cs typeface="Times New Roman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254964" y="785950"/>
            <a:ext cx="6717369" cy="4072933"/>
            <a:chOff x="466288" y="785950"/>
            <a:chExt cx="6717369" cy="407293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3" b="94714" l="8000" r="88829">
                          <a14:foregroundMark x1="11387" y1="23201" x2="11387" y2="23201"/>
                          <a14:foregroundMark x1="13910" y1="34214" x2="13910" y2="82673"/>
                          <a14:foregroundMark x1="86090" y1="73789" x2="86847" y2="87518"/>
                          <a14:foregroundMark x1="80432" y1="76065" x2="80577" y2="83480"/>
                          <a14:backgroundMark x1="13405" y1="25991" x2="13405" y2="25991"/>
                          <a14:backgroundMark x1="20180" y1="19163" x2="20180" y2="19163"/>
                          <a14:backgroundMark x1="17550" y1="46696" x2="70811" y2="45668"/>
                          <a14:backgroundMark x1="21441" y1="70191" x2="77694" y2="28855"/>
                          <a14:backgroundMark x1="18162" y1="89868" x2="61153" y2="92364"/>
                        </a14:backgroundRemoval>
                      </a14:imgEffect>
                    </a14:imgLayer>
                  </a14:imgProps>
                </a:ext>
              </a:extLst>
            </a:blip>
            <a:srcRect l="8146" r="10908"/>
            <a:stretch/>
          </p:blipFill>
          <p:spPr>
            <a:xfrm>
              <a:off x="466288" y="785950"/>
              <a:ext cx="6717369" cy="4072933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1368523" y="1801453"/>
              <a:ext cx="4912901" cy="196880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200" dirty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S</a:t>
              </a:r>
              <a:r>
                <a:rPr lang="es-ES_tradnl" sz="1200" dirty="0" smtClean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e </a:t>
              </a:r>
              <a:r>
                <a:rPr lang="es-ES_tradnl" sz="1200" dirty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conceptualiza como el conjunto de ideas, representaciones, prácticas y prescripciones sociales que una cultura desarrolla desde la diferencia anatómica entre mujeres y hombres, para simbolizar y construir socialmente </a:t>
              </a:r>
              <a:r>
                <a:rPr lang="es-ES_tradnl" sz="1200" dirty="0" smtClean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lo </a:t>
              </a:r>
              <a:r>
                <a:rPr lang="es-ES_tradnl" sz="1200" dirty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que es “propio” de los hombres (lo masculino) y “propio” de las mujeres (lo femenino</a:t>
              </a:r>
              <a:r>
                <a:rPr lang="es-ES_tradnl" sz="1200" dirty="0" smtClean="0">
                  <a:solidFill>
                    <a:schemeClr val="tx1"/>
                  </a:solidFill>
                  <a:latin typeface="+mj-lt"/>
                  <a:ea typeface="Times New Roman" charset="0"/>
                  <a:cs typeface="Times New Roman" charset="0"/>
                </a:rPr>
                <a:t>)…, </a:t>
              </a:r>
              <a:r>
                <a:rPr lang="es-ES_tradnl" sz="12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</a:rPr>
                <a:t>es </a:t>
              </a:r>
              <a:r>
                <a:rPr lang="es-ES_tradnl" sz="1200" dirty="0">
                  <a:solidFill>
                    <a:schemeClr val="tx1"/>
                  </a:solidFill>
                  <a:ea typeface="Times New Roman" charset="0"/>
                  <a:cs typeface="Times New Roman" charset="0"/>
                </a:rPr>
                <a:t>decir, se refiere al conjunto de creencias, prácticas y representaciones sociales que los integrantes del grupo humano simbolizan a partir de la diferencia anatómica entre hombres y mujeres (lo biológico</a:t>
              </a:r>
              <a:r>
                <a:rPr lang="es-ES_tradnl" sz="12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</a:rPr>
                <a:t>).</a:t>
              </a:r>
              <a:endParaRPr lang="es-ES_tradnl" sz="1200" dirty="0">
                <a:solidFill>
                  <a:schemeClr val="tx1"/>
                </a:solidFill>
                <a:ea typeface="Times New Roman" charset="0"/>
                <a:cs typeface="Times New Roman" charset="0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1549530" y="1447510"/>
              <a:ext cx="3858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dirty="0" smtClean="0">
                  <a:latin typeface="Abadi MT Condensed Extra Bold"/>
                  <a:cs typeface="Abadi MT Condensed Extra Bold"/>
                </a:rPr>
                <a:t>El género </a:t>
              </a:r>
              <a:endParaRPr lang="es-MX" sz="4000" dirty="0">
                <a:latin typeface="Abadi MT Condensed Extra Bold"/>
                <a:cs typeface="Abadi MT Condensed Extr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81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180919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/>
          </a:p>
        </p:txBody>
      </p:sp>
      <p:sp>
        <p:nvSpPr>
          <p:cNvPr id="3" name="Rectángulo 2"/>
          <p:cNvSpPr/>
          <p:nvPr/>
        </p:nvSpPr>
        <p:spPr>
          <a:xfrm>
            <a:off x="912051" y="1027178"/>
            <a:ext cx="7171097" cy="283167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Género</a:t>
            </a:r>
            <a:r>
              <a:rPr lang="es-ES_tradnl" sz="3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endParaRPr lang="es-ES_tradnl" sz="3200" dirty="0" smtClean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algn="just"/>
            <a:r>
              <a:rPr lang="es-ES_tradnl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Es </a:t>
            </a:r>
            <a:r>
              <a:rPr lang="es-ES_tradnl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un término derivado del inglés (</a:t>
            </a:r>
            <a:r>
              <a:rPr lang="es-ES_tradnl" i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gender</a:t>
            </a:r>
            <a:r>
              <a:rPr lang="es-ES_tradnl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), la significación anglosajona de </a:t>
            </a:r>
            <a:r>
              <a:rPr lang="es-ES_tradnl" i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gender</a:t>
            </a:r>
            <a:r>
              <a:rPr lang="es-ES_tradnl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está únicamente referida a la diferencia de sexos. En inglés el género es “natural”, es decir, responde al sexo de los seres vivos ya que los objetos no tienen </a:t>
            </a:r>
            <a:r>
              <a:rPr lang="es-ES_tradnl" i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gender</a:t>
            </a:r>
            <a:r>
              <a:rPr lang="es-ES_tradnl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son “neutros”. </a:t>
            </a:r>
            <a:endParaRPr lang="es-ES_tradnl" dirty="0" smtClean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algn="just"/>
            <a:r>
              <a:rPr lang="es-ES_tradnl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En </a:t>
            </a:r>
            <a:r>
              <a:rPr lang="es-ES_tradnl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otras lenguas como el castellano, el género es ”gramatical” y a los objetos (sin sexo) se les nombra como femeninos o masculinos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1" b="100000" l="0" r="99563">
                        <a14:foregroundMark x1="93063" y1="64832" x2="93063" y2="94190"/>
                        <a14:foregroundMark x1="83063" y1="65749" x2="83313" y2="89908"/>
                        <a14:foregroundMark x1="86125" y1="65749" x2="85875" y2="89908"/>
                        <a14:foregroundMark x1="74000" y1="71560" x2="74000" y2="85321"/>
                        <a14:backgroundMark x1="75625" y1="66972" x2="75625" y2="92049"/>
                        <a14:backgroundMark x1="84438" y1="64832" x2="84688" y2="94190"/>
                      </a14:backgroundRemoval>
                    </a14:imgEffect>
                  </a14:imgLayer>
                </a14:imgProps>
              </a:ext>
            </a:extLst>
          </a:blip>
          <a:srcRect r="11934"/>
          <a:stretch/>
        </p:blipFill>
        <p:spPr>
          <a:xfrm>
            <a:off x="349868" y="4016027"/>
            <a:ext cx="3726166" cy="8647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1" b="100000" l="0" r="99563">
                        <a14:foregroundMark x1="93063" y1="64832" x2="93063" y2="94190"/>
                        <a14:foregroundMark x1="83063" y1="65749" x2="83313" y2="89908"/>
                        <a14:foregroundMark x1="86125" y1="65749" x2="85875" y2="89908"/>
                        <a14:foregroundMark x1="74000" y1="71560" x2="74000" y2="85321"/>
                        <a14:backgroundMark x1="75625" y1="66972" x2="75625" y2="92049"/>
                        <a14:backgroundMark x1="84438" y1="64832" x2="84688" y2="94190"/>
                      </a14:backgroundRemoval>
                    </a14:imgEffect>
                  </a14:imgLayer>
                </a14:imgProps>
              </a:ext>
            </a:extLst>
          </a:blip>
          <a:srcRect r="11934"/>
          <a:stretch/>
        </p:blipFill>
        <p:spPr>
          <a:xfrm>
            <a:off x="3987424" y="4016027"/>
            <a:ext cx="3726166" cy="8647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100000" l="0" r="99563">
                        <a14:foregroundMark x1="93063" y1="64832" x2="93063" y2="94190"/>
                        <a14:foregroundMark x1="83063" y1="65749" x2="83313" y2="89908"/>
                        <a14:foregroundMark x1="86125" y1="65749" x2="85875" y2="89908"/>
                        <a14:foregroundMark x1="74000" y1="71560" x2="74000" y2="85321"/>
                        <a14:backgroundMark x1="75625" y1="66972" x2="75625" y2="92049"/>
                        <a14:backgroundMark x1="84438" y1="64832" x2="84688" y2="94190"/>
                      </a14:backgroundRemoval>
                    </a14:imgEffect>
                  </a14:imgLayer>
                </a14:imgProps>
              </a:ext>
            </a:extLst>
          </a:blip>
          <a:srcRect l="-1" r="72654"/>
          <a:stretch/>
        </p:blipFill>
        <p:spPr>
          <a:xfrm>
            <a:off x="7585746" y="4016027"/>
            <a:ext cx="1157051" cy="8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1269" y="629390"/>
            <a:ext cx="6349030" cy="1315193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Para la crítica feminista, el género es un elemento básico de la construcción de la cultura, puesto que es parte de los complejos procesos histórico-culturales en la construcción de la masculinidad y la feminidad</a:t>
            </a:r>
            <a:r>
              <a:rPr lang="es-ES_tradnl" sz="1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4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1270" y="2200916"/>
            <a:ext cx="4281476" cy="2317487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Por esta clasificación cultural se definen no sólo la división del trabajo, las prácticas rituales y el ejercicio del poder, sino que se atribuyen características exclusivas a uno y a otro sexo en materia de moral, psicología y afectividad. La cultura marca a los sexos con el género y el género marca la percepción de todo lo demás: lo social, lo político, lo religioso, lo cotidiano</a:t>
            </a:r>
            <a:r>
              <a:rPr lang="es-ES_tradnl" sz="1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4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347" y="2200916"/>
            <a:ext cx="1902458" cy="18281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891" y="4299471"/>
            <a:ext cx="3719133" cy="4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ea typeface="Times New Roman" charset="0"/>
              <a:cs typeface="Times New Roman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2505" y="750863"/>
            <a:ext cx="3621829" cy="2887891"/>
          </a:xfrm>
          <a:prstGeom prst="rect">
            <a:avLst/>
          </a:prstGeom>
          <a:solidFill>
            <a:srgbClr val="336699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3725935" y="750863"/>
            <a:ext cx="3028208" cy="3028208"/>
          </a:xfrm>
          <a:prstGeom prst="ellipse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Mujeres y hombres no son un reflejo de la realidad natural, sino que son el resultado de una producción histórica y cultural</a:t>
            </a:r>
            <a:r>
              <a:rPr lang="es-ES_tradnl" sz="16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6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8103" y="915494"/>
            <a:ext cx="31013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>
                <a:ea typeface="Times New Roman" charset="0"/>
                <a:cs typeface="Times New Roman" charset="0"/>
              </a:rPr>
              <a:t>La investigación, reflexión y debate alrededor del género han conducido lentamente a plantear que las mujeres y los hombres no tienen esencias que se deriven de la biología, sino que son construcciones simbólicas pertenecientes al orden del lenguaje y de las representaciones.</a:t>
            </a:r>
          </a:p>
          <a:p>
            <a:pPr algn="just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59" y="2377809"/>
            <a:ext cx="2281667" cy="22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42625450"/>
              </p:ext>
            </p:extLst>
          </p:nvPr>
        </p:nvGraphicFramePr>
        <p:xfrm>
          <a:off x="566468" y="499859"/>
          <a:ext cx="6729041" cy="425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ea typeface="Times New Roman" charset="0"/>
              <a:cs typeface="Times New Roman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014" y="1210815"/>
            <a:ext cx="1028764" cy="30467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22" b="99715" l="6942" r="92796">
                        <a14:foregroundMark x1="58448" y1="28138" x2="63720" y2="41732"/>
                        <a14:foregroundMark x1="51834" y1="89181" x2="51834" y2="89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237" y="1427382"/>
            <a:ext cx="1957882" cy="27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ea typeface="Times New Roman" charset="0"/>
              <a:cs typeface="Times New Roman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920393" y="558063"/>
            <a:ext cx="2436920" cy="2211153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En la práctica cotidiana aprendemos la oposición fundamental entre lo femenino y lo masculino, pero también aprehendemos de las relaciones sociales e </a:t>
            </a:r>
            <a:r>
              <a:rPr lang="es-ES_tradnl" sz="1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históricas.</a:t>
            </a:r>
            <a:endParaRPr lang="es-MX" sz="1400" dirty="0"/>
          </a:p>
        </p:txBody>
      </p:sp>
      <p:sp>
        <p:nvSpPr>
          <p:cNvPr id="5" name="Rectángulo 4"/>
          <p:cNvSpPr/>
          <p:nvPr/>
        </p:nvSpPr>
        <p:spPr>
          <a:xfrm>
            <a:off x="3741071" y="712520"/>
            <a:ext cx="4763476" cy="95112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A partir de esto, si bien, el género nos permite entender que somos socialmente construidos, también en cierta medida nos evidencia que nos construimos a nosotros mismos</a:t>
            </a:r>
            <a:r>
              <a:rPr lang="es-ES_tradnl" sz="1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4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41071" y="1840597"/>
            <a:ext cx="4763476" cy="928619"/>
          </a:xfrm>
          <a:prstGeom prst="rect">
            <a:avLst/>
          </a:prstGeom>
          <a:solidFill>
            <a:srgbClr val="336699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Por lo tanto, el género es algo que se hace, al igual que se puede rehacer la división de tareas, actividades, papeles sociales, etcétera</a:t>
            </a:r>
            <a:r>
              <a:rPr lang="es-ES_tradnl" sz="1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4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84" y="2943726"/>
            <a:ext cx="1625600" cy="162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684" y="2864975"/>
            <a:ext cx="1625600" cy="1625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93" y="3225348"/>
            <a:ext cx="947117" cy="9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latin typeface="+mj-lt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28663695"/>
              </p:ext>
            </p:extLst>
          </p:nvPr>
        </p:nvGraphicFramePr>
        <p:xfrm>
          <a:off x="510639" y="539750"/>
          <a:ext cx="811084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61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/>
          <p:cNvSpPr txBox="1">
            <a:spLocks/>
          </p:cNvSpPr>
          <p:nvPr/>
        </p:nvSpPr>
        <p:spPr>
          <a:xfrm>
            <a:off x="261258" y="332510"/>
            <a:ext cx="8633360" cy="4548248"/>
          </a:xfrm>
          <a:prstGeom prst="rect">
            <a:avLst/>
          </a:prstGeom>
          <a:noFill/>
          <a:ln w="34925">
            <a:gradFill>
              <a:gsLst>
                <a:gs pos="52000">
                  <a:srgbClr val="00B050"/>
                </a:gs>
                <a:gs pos="30937">
                  <a:srgbClr val="FFFF00"/>
                </a:gs>
                <a:gs pos="14356">
                  <a:srgbClr val="FFC000"/>
                </a:gs>
                <a:gs pos="0">
                  <a:srgbClr val="FF0000"/>
                </a:gs>
                <a:gs pos="71000">
                  <a:srgbClr val="0070C0"/>
                </a:gs>
                <a:gs pos="83000">
                  <a:srgbClr val="336699"/>
                </a:gs>
                <a:gs pos="100000">
                  <a:srgbClr val="7030A0"/>
                </a:gs>
              </a:gsLst>
              <a:lin ang="5400000" scaled="1"/>
            </a:gradFill>
            <a:prstDash val="lgDash"/>
          </a:ln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_tradnl" sz="2000" dirty="0">
              <a:ea typeface="Times New Roman" charset="0"/>
              <a:cs typeface="Times New Roman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41269" y="652753"/>
            <a:ext cx="3337063" cy="3944404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Colocar la cuestión de la identidad en la cultura, derrumba concepciones biologicistas: tener identidad de mujer, posición psíquica de mujer, y ser femenina, o sea, asumir los atributos que la cultura asigna a las mujeres no son procesos mecánicos, inherentes al hecho de tener cuerpo de mujer. Contar con ciertos cromosomas o con una matriz no implica asumir las prescripciones del género y los atributos femeninos; ni viceversa en el caso de los hombres</a:t>
            </a:r>
            <a:r>
              <a:rPr lang="es-ES_tradnl" sz="16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endParaRPr lang="es-ES_tradnl" sz="16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32" y="652753"/>
            <a:ext cx="4804974" cy="42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1099</Words>
  <Application>Microsoft Office PowerPoint</Application>
  <PresentationFormat>Presentación en pantalla (16:9)</PresentationFormat>
  <Paragraphs>31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Abadi MT Condensed Extra Bold</vt:lpstr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 bibliográficas</vt:lpstr>
    </vt:vector>
  </TitlesOfParts>
  <Company>UACJ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Jefatura de Educación a Distancia</dc:creator>
  <cp:lastModifiedBy>Norma Araceli Muñoz Luna</cp:lastModifiedBy>
  <cp:revision>48</cp:revision>
  <dcterms:created xsi:type="dcterms:W3CDTF">2017-10-17T15:45:43Z</dcterms:created>
  <dcterms:modified xsi:type="dcterms:W3CDTF">2022-09-21T14:44:29Z</dcterms:modified>
</cp:coreProperties>
</file>